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4"/>
  </p:sldMasterIdLst>
  <p:notesMasterIdLst>
    <p:notesMasterId r:id="rId38"/>
  </p:notesMasterIdLst>
  <p:handoutMasterIdLst>
    <p:handoutMasterId r:id="rId39"/>
  </p:handoutMasterIdLst>
  <p:sldIdLst>
    <p:sldId id="292" r:id="rId5"/>
    <p:sldId id="294" r:id="rId6"/>
    <p:sldId id="286" r:id="rId7"/>
    <p:sldId id="263" r:id="rId8"/>
    <p:sldId id="264" r:id="rId9"/>
    <p:sldId id="265" r:id="rId10"/>
    <p:sldId id="290" r:id="rId11"/>
    <p:sldId id="295" r:id="rId12"/>
    <p:sldId id="285" r:id="rId13"/>
    <p:sldId id="267" r:id="rId14"/>
    <p:sldId id="296" r:id="rId15"/>
    <p:sldId id="288" r:id="rId16"/>
    <p:sldId id="289" r:id="rId17"/>
    <p:sldId id="268" r:id="rId18"/>
    <p:sldId id="297" r:id="rId19"/>
    <p:sldId id="269" r:id="rId20"/>
    <p:sldId id="298" r:id="rId21"/>
    <p:sldId id="270" r:id="rId22"/>
    <p:sldId id="279" r:id="rId23"/>
    <p:sldId id="272" r:id="rId24"/>
    <p:sldId id="299" r:id="rId25"/>
    <p:sldId id="280" r:id="rId26"/>
    <p:sldId id="281" r:id="rId27"/>
    <p:sldId id="274" r:id="rId28"/>
    <p:sldId id="300" r:id="rId29"/>
    <p:sldId id="282" r:id="rId30"/>
    <p:sldId id="301" r:id="rId31"/>
    <p:sldId id="283" r:id="rId32"/>
    <p:sldId id="293" r:id="rId33"/>
    <p:sldId id="302" r:id="rId34"/>
    <p:sldId id="303" r:id="rId35"/>
    <p:sldId id="304" r:id="rId36"/>
    <p:sldId id="275" r:id="rId3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Neail" initials="EN" lastIdx="1" clrIdx="0">
    <p:extLst>
      <p:ext uri="{19B8F6BF-5375-455C-9EA6-DF929625EA0E}">
        <p15:presenceInfo xmlns:p15="http://schemas.microsoft.com/office/powerpoint/2012/main" userId="S-1-5-21-1644491937-152049171-725345543-5240" providerId="AD"/>
      </p:ext>
    </p:extLst>
  </p:cmAuthor>
  <p:cmAuthor id="2" name="Sharon England" initials="SE" lastIdx="1" clrIdx="1">
    <p:extLst>
      <p:ext uri="{19B8F6BF-5375-455C-9EA6-DF929625EA0E}">
        <p15:presenceInfo xmlns:p15="http://schemas.microsoft.com/office/powerpoint/2012/main" userId="S-1-5-21-1644491937-152049171-725345543-5135" providerId="AD"/>
      </p:ext>
    </p:extLst>
  </p:cmAuthor>
  <p:cmAuthor id="3" name="Bowersox, Andrea Leigh" initials="BAL" lastIdx="1" clrIdx="2">
    <p:extLst>
      <p:ext uri="{19B8F6BF-5375-455C-9EA6-DF929625EA0E}">
        <p15:presenceInfo xmlns:p15="http://schemas.microsoft.com/office/powerpoint/2012/main" userId="S-1-5-21-2361984597-2039549782-3180204118-8229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8151"/>
    <a:srgbClr val="002B5E"/>
    <a:srgbClr val="CDB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6238" autoAdjust="0"/>
    <p:restoredTop sz="90929"/>
  </p:normalViewPr>
  <p:slideViewPr>
    <p:cSldViewPr snapToGrid="0">
      <p:cViewPr varScale="1">
        <p:scale>
          <a:sx n="85" d="100"/>
          <a:sy n="85" d="100"/>
        </p:scale>
        <p:origin x="826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3552" y="-58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5517D2-768F-4587-83CF-446288A6BBF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E084E3-CBCF-4F76-AFFD-747733AD0F57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948151"/>
        </a:solidFill>
      </dgm:spPr>
      <dgm:t>
        <a:bodyPr/>
        <a:lstStyle/>
        <a:p>
          <a:pPr rtl="0"/>
          <a:r>
            <a:rPr lang="en-US" b="1" dirty="0" smtClean="0"/>
            <a:t>Phase 1:</a:t>
          </a:r>
          <a:br>
            <a:rPr lang="en-US" b="1" dirty="0" smtClean="0"/>
          </a:br>
          <a:r>
            <a:rPr lang="en-US" b="1" dirty="0" smtClean="0"/>
            <a:t>Welcome &amp; Introductions</a:t>
          </a:r>
          <a:endParaRPr lang="en-US" dirty="0"/>
        </a:p>
      </dgm:t>
    </dgm:pt>
    <dgm:pt modelId="{B494CB36-434A-4E61-BA95-2CA6BE3A6ACF}" type="parTrans" cxnId="{C665D0B5-AE53-4537-8CF5-8C46D98EA394}">
      <dgm:prSet/>
      <dgm:spPr/>
      <dgm:t>
        <a:bodyPr/>
        <a:lstStyle/>
        <a:p>
          <a:endParaRPr lang="en-US"/>
        </a:p>
      </dgm:t>
    </dgm:pt>
    <dgm:pt modelId="{AAC9FE90-A461-4A74-A5FB-8C80DFBB86B1}" type="sibTrans" cxnId="{C665D0B5-AE53-4537-8CF5-8C46D98EA394}">
      <dgm:prSet/>
      <dgm:spPr/>
      <dgm:t>
        <a:bodyPr/>
        <a:lstStyle/>
        <a:p>
          <a:endParaRPr lang="en-US"/>
        </a:p>
      </dgm:t>
    </dgm:pt>
    <dgm:pt modelId="{0394A541-5B0C-4C4B-92CA-2543266B321D}">
      <dgm:prSet custT="1"/>
      <dgm:spPr>
        <a:solidFill>
          <a:srgbClr val="CDB97D">
            <a:alpha val="90000"/>
          </a:srgbClr>
        </a:solidFill>
      </dgm:spPr>
      <dgm:t>
        <a:bodyPr/>
        <a:lstStyle/>
        <a:p>
          <a:pPr rtl="0"/>
          <a:r>
            <a:rPr lang="en-US" sz="2000" b="1" dirty="0" smtClean="0">
              <a:solidFill>
                <a:schemeClr val="bg1"/>
              </a:solidFill>
            </a:rPr>
            <a:t>Family Ritual</a:t>
          </a:r>
          <a:endParaRPr lang="en-US" sz="2000" b="1" dirty="0">
            <a:solidFill>
              <a:schemeClr val="bg1"/>
            </a:solidFill>
          </a:endParaRPr>
        </a:p>
      </dgm:t>
    </dgm:pt>
    <dgm:pt modelId="{521A3883-E906-4EB8-9A16-D88E83584D5D}" type="parTrans" cxnId="{2EAEF2C4-DBC1-478D-BE6B-FBCAC0BB2F5E}">
      <dgm:prSet/>
      <dgm:spPr/>
      <dgm:t>
        <a:bodyPr/>
        <a:lstStyle/>
        <a:p>
          <a:endParaRPr lang="en-US"/>
        </a:p>
      </dgm:t>
    </dgm:pt>
    <dgm:pt modelId="{64FE3206-B5AC-434C-80D7-9071A3A17746}" type="sibTrans" cxnId="{2EAEF2C4-DBC1-478D-BE6B-FBCAC0BB2F5E}">
      <dgm:prSet/>
      <dgm:spPr/>
      <dgm:t>
        <a:bodyPr/>
        <a:lstStyle/>
        <a:p>
          <a:endParaRPr lang="en-US"/>
        </a:p>
      </dgm:t>
    </dgm:pt>
    <dgm:pt modelId="{B7940277-C84B-4D07-A90B-0A4C0D4D495E}">
      <dgm:prSet custT="1"/>
      <dgm:spPr>
        <a:solidFill>
          <a:srgbClr val="CDB97D">
            <a:alpha val="90000"/>
          </a:srgbClr>
        </a:solidFill>
      </dgm:spPr>
      <dgm:t>
        <a:bodyPr/>
        <a:lstStyle/>
        <a:p>
          <a:pPr rtl="0"/>
          <a:r>
            <a:rPr lang="en-US" sz="2000" b="1" dirty="0" smtClean="0">
              <a:solidFill>
                <a:schemeClr val="bg1"/>
              </a:solidFill>
            </a:rPr>
            <a:t>Roles</a:t>
          </a:r>
          <a:endParaRPr lang="en-US" sz="2000" b="1" dirty="0">
            <a:solidFill>
              <a:schemeClr val="bg1"/>
            </a:solidFill>
          </a:endParaRPr>
        </a:p>
      </dgm:t>
    </dgm:pt>
    <dgm:pt modelId="{265D5992-CAC1-4214-808B-53E5EB281FF3}" type="parTrans" cxnId="{8A2F850E-5C40-489C-8A36-1928008EBE2E}">
      <dgm:prSet/>
      <dgm:spPr/>
      <dgm:t>
        <a:bodyPr/>
        <a:lstStyle/>
        <a:p>
          <a:endParaRPr lang="en-US"/>
        </a:p>
      </dgm:t>
    </dgm:pt>
    <dgm:pt modelId="{1A68E4EF-2908-4AE2-82D7-A067ED386C21}" type="sibTrans" cxnId="{8A2F850E-5C40-489C-8A36-1928008EBE2E}">
      <dgm:prSet/>
      <dgm:spPr/>
      <dgm:t>
        <a:bodyPr/>
        <a:lstStyle/>
        <a:p>
          <a:endParaRPr lang="en-US"/>
        </a:p>
      </dgm:t>
    </dgm:pt>
    <dgm:pt modelId="{5B9DD0BE-BC38-4EBA-80B3-3E4B8B808182}">
      <dgm:prSet custT="1"/>
      <dgm:spPr>
        <a:solidFill>
          <a:srgbClr val="CDB97D">
            <a:alpha val="90000"/>
          </a:srgbClr>
        </a:solidFill>
      </dgm:spPr>
      <dgm:t>
        <a:bodyPr/>
        <a:lstStyle/>
        <a:p>
          <a:pPr rtl="0"/>
          <a:r>
            <a:rPr lang="en-US" sz="2000" b="1" dirty="0" smtClean="0">
              <a:solidFill>
                <a:schemeClr val="bg1"/>
              </a:solidFill>
            </a:rPr>
            <a:t>Purpose</a:t>
          </a:r>
          <a:endParaRPr lang="en-US" sz="2000" b="1" dirty="0">
            <a:solidFill>
              <a:schemeClr val="bg1"/>
            </a:solidFill>
          </a:endParaRPr>
        </a:p>
      </dgm:t>
    </dgm:pt>
    <dgm:pt modelId="{62AC84D6-B85B-4362-B851-DAA018807387}" type="parTrans" cxnId="{312ED6AA-4EB8-4F24-82DC-8C0D37A8E43C}">
      <dgm:prSet/>
      <dgm:spPr/>
      <dgm:t>
        <a:bodyPr/>
        <a:lstStyle/>
        <a:p>
          <a:endParaRPr lang="en-US"/>
        </a:p>
      </dgm:t>
    </dgm:pt>
    <dgm:pt modelId="{C8046A3D-845E-461E-B584-86ADA767480F}" type="sibTrans" cxnId="{312ED6AA-4EB8-4F24-82DC-8C0D37A8E43C}">
      <dgm:prSet/>
      <dgm:spPr/>
      <dgm:t>
        <a:bodyPr/>
        <a:lstStyle/>
        <a:p>
          <a:endParaRPr lang="en-US"/>
        </a:p>
      </dgm:t>
    </dgm:pt>
    <dgm:pt modelId="{11A7FAA9-9335-4E04-8445-47E9E035CE09}">
      <dgm:prSet custT="1"/>
      <dgm:spPr>
        <a:solidFill>
          <a:srgbClr val="CDB97D">
            <a:alpha val="90000"/>
          </a:srgbClr>
        </a:solidFill>
      </dgm:spPr>
      <dgm:t>
        <a:bodyPr/>
        <a:lstStyle/>
        <a:p>
          <a:pPr rtl="0"/>
          <a:r>
            <a:rPr lang="en-US" sz="2000" b="1" dirty="0" smtClean="0">
              <a:solidFill>
                <a:schemeClr val="bg1"/>
              </a:solidFill>
            </a:rPr>
            <a:t>Guidelines</a:t>
          </a:r>
          <a:endParaRPr lang="en-US" sz="2000" b="1" dirty="0">
            <a:solidFill>
              <a:schemeClr val="bg1"/>
            </a:solidFill>
          </a:endParaRPr>
        </a:p>
      </dgm:t>
    </dgm:pt>
    <dgm:pt modelId="{1DF86148-CD4D-4C1B-9BD8-116980B2AB6A}" type="parTrans" cxnId="{6C083FC2-19CD-4E38-98EF-DBD4F07A3F4A}">
      <dgm:prSet/>
      <dgm:spPr/>
      <dgm:t>
        <a:bodyPr/>
        <a:lstStyle/>
        <a:p>
          <a:endParaRPr lang="en-US"/>
        </a:p>
      </dgm:t>
    </dgm:pt>
    <dgm:pt modelId="{978BDD8A-AE89-4A39-B607-E63B06C34D83}" type="sibTrans" cxnId="{6C083FC2-19CD-4E38-98EF-DBD4F07A3F4A}">
      <dgm:prSet/>
      <dgm:spPr/>
      <dgm:t>
        <a:bodyPr/>
        <a:lstStyle/>
        <a:p>
          <a:endParaRPr lang="en-US"/>
        </a:p>
      </dgm:t>
    </dgm:pt>
    <dgm:pt modelId="{BBC64800-FFE3-4A07-8377-FD84D451F9DB}" type="pres">
      <dgm:prSet presAssocID="{955517D2-768F-4587-83CF-446288A6BB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D85CF2-666E-416B-AA84-B3425087334C}" type="pres">
      <dgm:prSet presAssocID="{03E084E3-CBCF-4F76-AFFD-747733AD0F57}" presName="boxAndChildren" presStyleCnt="0"/>
      <dgm:spPr/>
    </dgm:pt>
    <dgm:pt modelId="{AB2E63E1-A97D-431E-AEEA-3D04A1C3D2F6}" type="pres">
      <dgm:prSet presAssocID="{03E084E3-CBCF-4F76-AFFD-747733AD0F57}" presName="parentTextBox" presStyleLbl="node1" presStyleIdx="0" presStyleCnt="1"/>
      <dgm:spPr/>
      <dgm:t>
        <a:bodyPr/>
        <a:lstStyle/>
        <a:p>
          <a:endParaRPr lang="en-US"/>
        </a:p>
      </dgm:t>
    </dgm:pt>
    <dgm:pt modelId="{45B943ED-6C37-479E-A168-E0DA08CE8793}" type="pres">
      <dgm:prSet presAssocID="{03E084E3-CBCF-4F76-AFFD-747733AD0F57}" presName="entireBox" presStyleLbl="node1" presStyleIdx="0" presStyleCnt="1"/>
      <dgm:spPr/>
      <dgm:t>
        <a:bodyPr/>
        <a:lstStyle/>
        <a:p>
          <a:endParaRPr lang="en-US"/>
        </a:p>
      </dgm:t>
    </dgm:pt>
    <dgm:pt modelId="{C636E9FB-7409-4183-8EF0-2217A83CD06F}" type="pres">
      <dgm:prSet presAssocID="{03E084E3-CBCF-4F76-AFFD-747733AD0F57}" presName="descendantBox" presStyleCnt="0"/>
      <dgm:spPr/>
    </dgm:pt>
    <dgm:pt modelId="{7FCB2E27-6CDF-4083-BB2E-F06C34791396}" type="pres">
      <dgm:prSet presAssocID="{0394A541-5B0C-4C4B-92CA-2543266B321D}" presName="childTextBox" presStyleLbl="fgAccFollowNode1" presStyleIdx="0" presStyleCnt="4" custLinFactNeighborX="-4223" custLinFactNeighborY="-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35A768-2DEB-4706-9EB8-C0A9B364C339}" type="pres">
      <dgm:prSet presAssocID="{B7940277-C84B-4D07-A90B-0A4C0D4D495E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87DC7-F22E-4F45-9460-DD4C44E880D1}" type="pres">
      <dgm:prSet presAssocID="{5B9DD0BE-BC38-4EBA-80B3-3E4B8B808182}" presName="childTextBox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949BC5-43CF-4ECC-9B63-043374279B4A}" type="pres">
      <dgm:prSet presAssocID="{11A7FAA9-9335-4E04-8445-47E9E035CE09}" presName="childTextBox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760063-81AF-4BBB-8020-B62719237C16}" type="presOf" srcId="{03E084E3-CBCF-4F76-AFFD-747733AD0F57}" destId="{45B943ED-6C37-479E-A168-E0DA08CE8793}" srcOrd="1" destOrd="0" presId="urn:microsoft.com/office/officeart/2005/8/layout/process4"/>
    <dgm:cxn modelId="{C665D0B5-AE53-4537-8CF5-8C46D98EA394}" srcId="{955517D2-768F-4587-83CF-446288A6BBF6}" destId="{03E084E3-CBCF-4F76-AFFD-747733AD0F57}" srcOrd="0" destOrd="0" parTransId="{B494CB36-434A-4E61-BA95-2CA6BE3A6ACF}" sibTransId="{AAC9FE90-A461-4A74-A5FB-8C80DFBB86B1}"/>
    <dgm:cxn modelId="{961B2DC6-C741-43C2-9350-82F515858176}" type="presOf" srcId="{5B9DD0BE-BC38-4EBA-80B3-3E4B8B808182}" destId="{ABF87DC7-F22E-4F45-9460-DD4C44E880D1}" srcOrd="0" destOrd="0" presId="urn:microsoft.com/office/officeart/2005/8/layout/process4"/>
    <dgm:cxn modelId="{8B42BDC9-CD15-42E3-9D94-ACDFE3EB7A35}" type="presOf" srcId="{B7940277-C84B-4D07-A90B-0A4C0D4D495E}" destId="{BB35A768-2DEB-4706-9EB8-C0A9B364C339}" srcOrd="0" destOrd="0" presId="urn:microsoft.com/office/officeart/2005/8/layout/process4"/>
    <dgm:cxn modelId="{312ED6AA-4EB8-4F24-82DC-8C0D37A8E43C}" srcId="{03E084E3-CBCF-4F76-AFFD-747733AD0F57}" destId="{5B9DD0BE-BC38-4EBA-80B3-3E4B8B808182}" srcOrd="2" destOrd="0" parTransId="{62AC84D6-B85B-4362-B851-DAA018807387}" sibTransId="{C8046A3D-845E-461E-B584-86ADA767480F}"/>
    <dgm:cxn modelId="{6C083FC2-19CD-4E38-98EF-DBD4F07A3F4A}" srcId="{03E084E3-CBCF-4F76-AFFD-747733AD0F57}" destId="{11A7FAA9-9335-4E04-8445-47E9E035CE09}" srcOrd="3" destOrd="0" parTransId="{1DF86148-CD4D-4C1B-9BD8-116980B2AB6A}" sibTransId="{978BDD8A-AE89-4A39-B607-E63B06C34D83}"/>
    <dgm:cxn modelId="{0128FFCA-CCFA-43BA-87EC-6D9F399C9A17}" type="presOf" srcId="{11A7FAA9-9335-4E04-8445-47E9E035CE09}" destId="{9A949BC5-43CF-4ECC-9B63-043374279B4A}" srcOrd="0" destOrd="0" presId="urn:microsoft.com/office/officeart/2005/8/layout/process4"/>
    <dgm:cxn modelId="{0EDD1DFE-385A-4437-894D-34C59AA7D7DC}" type="presOf" srcId="{03E084E3-CBCF-4F76-AFFD-747733AD0F57}" destId="{AB2E63E1-A97D-431E-AEEA-3D04A1C3D2F6}" srcOrd="0" destOrd="0" presId="urn:microsoft.com/office/officeart/2005/8/layout/process4"/>
    <dgm:cxn modelId="{469966E4-D457-4668-995C-F27B45A12FC8}" type="presOf" srcId="{955517D2-768F-4587-83CF-446288A6BBF6}" destId="{BBC64800-FFE3-4A07-8377-FD84D451F9DB}" srcOrd="0" destOrd="0" presId="urn:microsoft.com/office/officeart/2005/8/layout/process4"/>
    <dgm:cxn modelId="{8A2F850E-5C40-489C-8A36-1928008EBE2E}" srcId="{03E084E3-CBCF-4F76-AFFD-747733AD0F57}" destId="{B7940277-C84B-4D07-A90B-0A4C0D4D495E}" srcOrd="1" destOrd="0" parTransId="{265D5992-CAC1-4214-808B-53E5EB281FF3}" sibTransId="{1A68E4EF-2908-4AE2-82D7-A067ED386C21}"/>
    <dgm:cxn modelId="{C1401FE1-4585-4F60-8BDE-6D503A3626A2}" type="presOf" srcId="{0394A541-5B0C-4C4B-92CA-2543266B321D}" destId="{7FCB2E27-6CDF-4083-BB2E-F06C34791396}" srcOrd="0" destOrd="0" presId="urn:microsoft.com/office/officeart/2005/8/layout/process4"/>
    <dgm:cxn modelId="{2EAEF2C4-DBC1-478D-BE6B-FBCAC0BB2F5E}" srcId="{03E084E3-CBCF-4F76-AFFD-747733AD0F57}" destId="{0394A541-5B0C-4C4B-92CA-2543266B321D}" srcOrd="0" destOrd="0" parTransId="{521A3883-E906-4EB8-9A16-D88E83584D5D}" sibTransId="{64FE3206-B5AC-434C-80D7-9071A3A17746}"/>
    <dgm:cxn modelId="{994EA03F-B1AC-402E-AE3E-E9A727003FA7}" type="presParOf" srcId="{BBC64800-FFE3-4A07-8377-FD84D451F9DB}" destId="{2ED85CF2-666E-416B-AA84-B3425087334C}" srcOrd="0" destOrd="0" presId="urn:microsoft.com/office/officeart/2005/8/layout/process4"/>
    <dgm:cxn modelId="{4D90FC81-B2AD-4612-A2DC-B9CFC0A8BDDE}" type="presParOf" srcId="{2ED85CF2-666E-416B-AA84-B3425087334C}" destId="{AB2E63E1-A97D-431E-AEEA-3D04A1C3D2F6}" srcOrd="0" destOrd="0" presId="urn:microsoft.com/office/officeart/2005/8/layout/process4"/>
    <dgm:cxn modelId="{CDE0C19E-F54E-47BC-BFFE-D95B680D5D26}" type="presParOf" srcId="{2ED85CF2-666E-416B-AA84-B3425087334C}" destId="{45B943ED-6C37-479E-A168-E0DA08CE8793}" srcOrd="1" destOrd="0" presId="urn:microsoft.com/office/officeart/2005/8/layout/process4"/>
    <dgm:cxn modelId="{FBFA9ADC-28CA-4FD8-8784-E32FE238BC2D}" type="presParOf" srcId="{2ED85CF2-666E-416B-AA84-B3425087334C}" destId="{C636E9FB-7409-4183-8EF0-2217A83CD06F}" srcOrd="2" destOrd="0" presId="urn:microsoft.com/office/officeart/2005/8/layout/process4"/>
    <dgm:cxn modelId="{5E0AA44B-7238-42C5-86E2-DE1204350EB7}" type="presParOf" srcId="{C636E9FB-7409-4183-8EF0-2217A83CD06F}" destId="{7FCB2E27-6CDF-4083-BB2E-F06C34791396}" srcOrd="0" destOrd="0" presId="urn:microsoft.com/office/officeart/2005/8/layout/process4"/>
    <dgm:cxn modelId="{C33304C0-83E7-4BB4-8A18-4B51C3FF2D84}" type="presParOf" srcId="{C636E9FB-7409-4183-8EF0-2217A83CD06F}" destId="{BB35A768-2DEB-4706-9EB8-C0A9B364C339}" srcOrd="1" destOrd="0" presId="urn:microsoft.com/office/officeart/2005/8/layout/process4"/>
    <dgm:cxn modelId="{261CA4CA-E159-4CD0-B55A-171C8B9D210A}" type="presParOf" srcId="{C636E9FB-7409-4183-8EF0-2217A83CD06F}" destId="{ABF87DC7-F22E-4F45-9460-DD4C44E880D1}" srcOrd="2" destOrd="0" presId="urn:microsoft.com/office/officeart/2005/8/layout/process4"/>
    <dgm:cxn modelId="{FE027A8B-31C1-4C8C-ADDF-AA64A6608D8E}" type="presParOf" srcId="{C636E9FB-7409-4183-8EF0-2217A83CD06F}" destId="{9A949BC5-43CF-4ECC-9B63-043374279B4A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5517D2-768F-4587-83CF-446288A6BBF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A7FAA9-9335-4E04-8445-47E9E035CE09}">
      <dgm:prSet custT="1"/>
      <dgm:spPr>
        <a:solidFill>
          <a:srgbClr val="948151">
            <a:alpha val="90000"/>
          </a:srgbClr>
        </a:solidFill>
      </dgm:spPr>
      <dgm:t>
        <a:bodyPr/>
        <a:lstStyle/>
        <a:p>
          <a:pPr rtl="0"/>
          <a:r>
            <a:rPr lang="en-US" b="1" dirty="0" smtClean="0"/>
            <a:t>Phase 2:</a:t>
          </a:r>
          <a:br>
            <a:rPr lang="en-US" b="1" dirty="0" smtClean="0"/>
          </a:br>
          <a:r>
            <a:rPr lang="en-US" b="1" dirty="0" smtClean="0"/>
            <a:t>Information Sharing</a:t>
          </a:r>
          <a:endParaRPr lang="en-US" b="1" dirty="0"/>
        </a:p>
      </dgm:t>
    </dgm:pt>
    <dgm:pt modelId="{1DF86148-CD4D-4C1B-9BD8-116980B2AB6A}" type="parTrans" cxnId="{6C083FC2-19CD-4E38-98EF-DBD4F07A3F4A}">
      <dgm:prSet/>
      <dgm:spPr/>
      <dgm:t>
        <a:bodyPr/>
        <a:lstStyle/>
        <a:p>
          <a:endParaRPr lang="en-US"/>
        </a:p>
      </dgm:t>
    </dgm:pt>
    <dgm:pt modelId="{978BDD8A-AE89-4A39-B607-E63B06C34D83}" type="sibTrans" cxnId="{6C083FC2-19CD-4E38-98EF-DBD4F07A3F4A}">
      <dgm:prSet/>
      <dgm:spPr/>
      <dgm:t>
        <a:bodyPr/>
        <a:lstStyle/>
        <a:p>
          <a:endParaRPr lang="en-US"/>
        </a:p>
      </dgm:t>
    </dgm:pt>
    <dgm:pt modelId="{96CF1925-B284-48C9-A15F-CEE9E2210892}">
      <dgm:prSet custT="1"/>
      <dgm:spPr>
        <a:solidFill>
          <a:srgbClr val="CDB97D">
            <a:alpha val="90000"/>
          </a:srgbClr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en-US" sz="2000" b="1" dirty="0" smtClean="0">
              <a:solidFill>
                <a:schemeClr val="bg1"/>
              </a:solidFill>
            </a:rPr>
            <a:t>Strengths</a:t>
          </a:r>
          <a:endParaRPr lang="en-US" sz="2000" b="1" dirty="0">
            <a:solidFill>
              <a:schemeClr val="bg1"/>
            </a:solidFill>
          </a:endParaRPr>
        </a:p>
      </dgm:t>
    </dgm:pt>
    <dgm:pt modelId="{BEF47EC4-FCFF-4D86-AFCF-FB9624013A49}" type="parTrans" cxnId="{C38321B1-3FF7-48D8-B9BF-C2A6556F2754}">
      <dgm:prSet/>
      <dgm:spPr/>
      <dgm:t>
        <a:bodyPr/>
        <a:lstStyle/>
        <a:p>
          <a:endParaRPr lang="en-US"/>
        </a:p>
      </dgm:t>
    </dgm:pt>
    <dgm:pt modelId="{24193280-8616-4312-9982-661F72B4BD93}" type="sibTrans" cxnId="{C38321B1-3FF7-48D8-B9BF-C2A6556F2754}">
      <dgm:prSet/>
      <dgm:spPr/>
      <dgm:t>
        <a:bodyPr/>
        <a:lstStyle/>
        <a:p>
          <a:endParaRPr lang="en-US"/>
        </a:p>
      </dgm:t>
    </dgm:pt>
    <dgm:pt modelId="{9DC738A1-8F2B-40CB-A1DF-F0C58D4F6652}">
      <dgm:prSet custT="1"/>
      <dgm:spPr>
        <a:solidFill>
          <a:srgbClr val="CDB97D">
            <a:alpha val="90000"/>
          </a:srgbClr>
        </a:solidFill>
      </dgm:spPr>
      <dgm:t>
        <a:bodyPr anchor="ctr"/>
        <a:lstStyle/>
        <a:p>
          <a:pPr algn="ctr" rtl="0">
            <a:spcBef>
              <a:spcPts val="0"/>
            </a:spcBef>
            <a:spcAft>
              <a:spcPts val="0"/>
            </a:spcAft>
          </a:pPr>
          <a:r>
            <a:rPr lang="en-US" sz="2000" b="1" dirty="0" smtClean="0">
              <a:solidFill>
                <a:schemeClr val="bg1"/>
              </a:solidFill>
            </a:rPr>
            <a:t>Concerns</a:t>
          </a:r>
          <a:endParaRPr lang="en-US" sz="2000" b="1" dirty="0">
            <a:solidFill>
              <a:schemeClr val="bg1"/>
            </a:solidFill>
          </a:endParaRPr>
        </a:p>
      </dgm:t>
    </dgm:pt>
    <dgm:pt modelId="{36D080D4-73B7-45DA-802E-2BBB243A72F0}" type="parTrans" cxnId="{9C0BDC8F-93A1-412E-AFD5-D5DB38C57338}">
      <dgm:prSet/>
      <dgm:spPr/>
      <dgm:t>
        <a:bodyPr/>
        <a:lstStyle/>
        <a:p>
          <a:endParaRPr lang="en-US"/>
        </a:p>
      </dgm:t>
    </dgm:pt>
    <dgm:pt modelId="{EC2CA2F9-235D-4C77-8E83-F797F6D54411}" type="sibTrans" cxnId="{9C0BDC8F-93A1-412E-AFD5-D5DB38C57338}">
      <dgm:prSet/>
      <dgm:spPr/>
      <dgm:t>
        <a:bodyPr/>
        <a:lstStyle/>
        <a:p>
          <a:endParaRPr lang="en-US"/>
        </a:p>
      </dgm:t>
    </dgm:pt>
    <dgm:pt modelId="{0230BA00-23CE-4DDC-A09D-A31A9B37EFE4}">
      <dgm:prSet/>
      <dgm:spPr>
        <a:solidFill>
          <a:srgbClr val="CDB97D">
            <a:alpha val="90000"/>
          </a:srgbClr>
        </a:solidFill>
      </dgm:spPr>
      <dgm:t>
        <a:bodyPr anchor="ctr"/>
        <a:lstStyle/>
        <a:p>
          <a:pPr algn="l" rtl="0">
            <a:spcBef>
              <a:spcPct val="0"/>
            </a:spcBef>
            <a:spcAft>
              <a:spcPct val="15000"/>
            </a:spcAft>
          </a:pPr>
          <a:r>
            <a:rPr lang="en-US" sz="1300" b="1" dirty="0" smtClean="0">
              <a:solidFill>
                <a:schemeClr val="bg1"/>
              </a:solidFill>
            </a:rPr>
            <a:t>Family Concerns &amp; Bottom-Line Concerns</a:t>
          </a:r>
          <a:endParaRPr lang="en-US" sz="1300" b="1" dirty="0">
            <a:solidFill>
              <a:schemeClr val="bg1"/>
            </a:solidFill>
          </a:endParaRPr>
        </a:p>
      </dgm:t>
    </dgm:pt>
    <dgm:pt modelId="{1BFF1839-190F-44FA-B45C-16F10DFF2AEE}" type="parTrans" cxnId="{BFD743F3-B3D9-4955-B50E-42A5AF2A3500}">
      <dgm:prSet/>
      <dgm:spPr/>
      <dgm:t>
        <a:bodyPr/>
        <a:lstStyle/>
        <a:p>
          <a:endParaRPr lang="en-US"/>
        </a:p>
      </dgm:t>
    </dgm:pt>
    <dgm:pt modelId="{ACC05D3D-C2C6-463D-9148-2DD2CCF6B488}" type="sibTrans" cxnId="{BFD743F3-B3D9-4955-B50E-42A5AF2A3500}">
      <dgm:prSet/>
      <dgm:spPr/>
      <dgm:t>
        <a:bodyPr/>
        <a:lstStyle/>
        <a:p>
          <a:endParaRPr lang="en-US"/>
        </a:p>
      </dgm:t>
    </dgm:pt>
    <dgm:pt modelId="{D100D622-FDA5-45F5-9B0B-8B9AB179A3F1}">
      <dgm:prSet custT="1"/>
      <dgm:spPr>
        <a:solidFill>
          <a:srgbClr val="CDB97D">
            <a:alpha val="90000"/>
          </a:srgbClr>
        </a:solidFill>
      </dgm:spPr>
      <dgm:t>
        <a:bodyPr anchor="ctr" anchorCtr="0"/>
        <a:lstStyle/>
        <a:p>
          <a:pPr algn="ctr" rtl="0">
            <a:spcAft>
              <a:spcPts val="0"/>
            </a:spcAft>
          </a:pPr>
          <a:r>
            <a:rPr lang="en-US" sz="2000" b="1" dirty="0" smtClean="0">
              <a:solidFill>
                <a:schemeClr val="bg1"/>
              </a:solidFill>
            </a:rPr>
            <a:t>Resources</a:t>
          </a:r>
          <a:endParaRPr lang="en-US" sz="2000" b="1" dirty="0">
            <a:solidFill>
              <a:schemeClr val="bg1"/>
            </a:solidFill>
          </a:endParaRPr>
        </a:p>
      </dgm:t>
    </dgm:pt>
    <dgm:pt modelId="{780E901A-B89F-430E-9BDC-DFD1914F05E1}" type="parTrans" cxnId="{D55799ED-8EEE-4504-A2FF-F56B7B476B9B}">
      <dgm:prSet/>
      <dgm:spPr/>
      <dgm:t>
        <a:bodyPr/>
        <a:lstStyle/>
        <a:p>
          <a:endParaRPr lang="en-US"/>
        </a:p>
      </dgm:t>
    </dgm:pt>
    <dgm:pt modelId="{E3B8DFA9-84E9-4933-AF88-19B2B89CD286}" type="sibTrans" cxnId="{D55799ED-8EEE-4504-A2FF-F56B7B476B9B}">
      <dgm:prSet/>
      <dgm:spPr/>
      <dgm:t>
        <a:bodyPr/>
        <a:lstStyle/>
        <a:p>
          <a:endParaRPr lang="en-US"/>
        </a:p>
      </dgm:t>
    </dgm:pt>
    <dgm:pt modelId="{BBC64800-FFE3-4A07-8377-FD84D451F9DB}" type="pres">
      <dgm:prSet presAssocID="{955517D2-768F-4587-83CF-446288A6BB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AF707E-8F9F-479C-BBBC-14D97F841460}" type="pres">
      <dgm:prSet presAssocID="{11A7FAA9-9335-4E04-8445-47E9E035CE09}" presName="boxAndChildren" presStyleCnt="0"/>
      <dgm:spPr/>
    </dgm:pt>
    <dgm:pt modelId="{5B8F2564-2822-4128-A453-C1C6F595278C}" type="pres">
      <dgm:prSet presAssocID="{11A7FAA9-9335-4E04-8445-47E9E035CE09}" presName="parentTextBox" presStyleLbl="node1" presStyleIdx="0" presStyleCnt="1"/>
      <dgm:spPr/>
      <dgm:t>
        <a:bodyPr/>
        <a:lstStyle/>
        <a:p>
          <a:endParaRPr lang="en-US"/>
        </a:p>
      </dgm:t>
    </dgm:pt>
    <dgm:pt modelId="{C9C32295-8719-4A39-9D53-0ADFA3496179}" type="pres">
      <dgm:prSet presAssocID="{11A7FAA9-9335-4E04-8445-47E9E035CE09}" presName="entireBox" presStyleLbl="node1" presStyleIdx="0" presStyleCnt="1"/>
      <dgm:spPr/>
      <dgm:t>
        <a:bodyPr/>
        <a:lstStyle/>
        <a:p>
          <a:endParaRPr lang="en-US"/>
        </a:p>
      </dgm:t>
    </dgm:pt>
    <dgm:pt modelId="{A0DBC908-E0CD-429E-A230-8A92A1941739}" type="pres">
      <dgm:prSet presAssocID="{11A7FAA9-9335-4E04-8445-47E9E035CE09}" presName="descendantBox" presStyleCnt="0"/>
      <dgm:spPr/>
    </dgm:pt>
    <dgm:pt modelId="{EB2985A4-2AC9-4362-986D-BABBA75C8EA2}" type="pres">
      <dgm:prSet presAssocID="{96CF1925-B284-48C9-A15F-CEE9E2210892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6EED4-D283-46BA-9666-515AD4BE15E8}" type="pres">
      <dgm:prSet presAssocID="{9DC738A1-8F2B-40CB-A1DF-F0C58D4F6652}" presName="childTextBox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88628-21E9-40FA-B92C-D9CA18DF1393}" type="pres">
      <dgm:prSet presAssocID="{D100D622-FDA5-45F5-9B0B-8B9AB179A3F1}" presName="childTextBox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D743F3-B3D9-4955-B50E-42A5AF2A3500}" srcId="{9DC738A1-8F2B-40CB-A1DF-F0C58D4F6652}" destId="{0230BA00-23CE-4DDC-A09D-A31A9B37EFE4}" srcOrd="0" destOrd="0" parTransId="{1BFF1839-190F-44FA-B45C-16F10DFF2AEE}" sibTransId="{ACC05D3D-C2C6-463D-9148-2DD2CCF6B488}"/>
    <dgm:cxn modelId="{9C0BDC8F-93A1-412E-AFD5-D5DB38C57338}" srcId="{11A7FAA9-9335-4E04-8445-47E9E035CE09}" destId="{9DC738A1-8F2B-40CB-A1DF-F0C58D4F6652}" srcOrd="1" destOrd="0" parTransId="{36D080D4-73B7-45DA-802E-2BBB243A72F0}" sibTransId="{EC2CA2F9-235D-4C77-8E83-F797F6D54411}"/>
    <dgm:cxn modelId="{FADC7A7B-5886-439C-816E-0CA8589AE0DF}" type="presOf" srcId="{96CF1925-B284-48C9-A15F-CEE9E2210892}" destId="{EB2985A4-2AC9-4362-986D-BABBA75C8EA2}" srcOrd="0" destOrd="0" presId="urn:microsoft.com/office/officeart/2005/8/layout/process4"/>
    <dgm:cxn modelId="{B1067E3C-33B4-4D82-A2DB-98AE96068BD1}" type="presOf" srcId="{9DC738A1-8F2B-40CB-A1DF-F0C58D4F6652}" destId="{80D6EED4-D283-46BA-9666-515AD4BE15E8}" srcOrd="0" destOrd="0" presId="urn:microsoft.com/office/officeart/2005/8/layout/process4"/>
    <dgm:cxn modelId="{6C083FC2-19CD-4E38-98EF-DBD4F07A3F4A}" srcId="{955517D2-768F-4587-83CF-446288A6BBF6}" destId="{11A7FAA9-9335-4E04-8445-47E9E035CE09}" srcOrd="0" destOrd="0" parTransId="{1DF86148-CD4D-4C1B-9BD8-116980B2AB6A}" sibTransId="{978BDD8A-AE89-4A39-B607-E63B06C34D83}"/>
    <dgm:cxn modelId="{AE35ADF9-478E-40A8-B2AC-72259A7CA98E}" type="presOf" srcId="{11A7FAA9-9335-4E04-8445-47E9E035CE09}" destId="{C9C32295-8719-4A39-9D53-0ADFA3496179}" srcOrd="1" destOrd="0" presId="urn:microsoft.com/office/officeart/2005/8/layout/process4"/>
    <dgm:cxn modelId="{22170A29-7FC6-4109-AFCE-DBEF377BBF5F}" type="presOf" srcId="{D100D622-FDA5-45F5-9B0B-8B9AB179A3F1}" destId="{53688628-21E9-40FA-B92C-D9CA18DF1393}" srcOrd="0" destOrd="0" presId="urn:microsoft.com/office/officeart/2005/8/layout/process4"/>
    <dgm:cxn modelId="{8CB65F7E-DA58-4881-9427-421AA945593A}" type="presOf" srcId="{955517D2-768F-4587-83CF-446288A6BBF6}" destId="{BBC64800-FFE3-4A07-8377-FD84D451F9DB}" srcOrd="0" destOrd="0" presId="urn:microsoft.com/office/officeart/2005/8/layout/process4"/>
    <dgm:cxn modelId="{C38321B1-3FF7-48D8-B9BF-C2A6556F2754}" srcId="{11A7FAA9-9335-4E04-8445-47E9E035CE09}" destId="{96CF1925-B284-48C9-A15F-CEE9E2210892}" srcOrd="0" destOrd="0" parTransId="{BEF47EC4-FCFF-4D86-AFCF-FB9624013A49}" sibTransId="{24193280-8616-4312-9982-661F72B4BD93}"/>
    <dgm:cxn modelId="{AAEFC505-FB08-470D-AB25-C8B812CC9099}" type="presOf" srcId="{11A7FAA9-9335-4E04-8445-47E9E035CE09}" destId="{5B8F2564-2822-4128-A453-C1C6F595278C}" srcOrd="0" destOrd="0" presId="urn:microsoft.com/office/officeart/2005/8/layout/process4"/>
    <dgm:cxn modelId="{D55799ED-8EEE-4504-A2FF-F56B7B476B9B}" srcId="{11A7FAA9-9335-4E04-8445-47E9E035CE09}" destId="{D100D622-FDA5-45F5-9B0B-8B9AB179A3F1}" srcOrd="2" destOrd="0" parTransId="{780E901A-B89F-430E-9BDC-DFD1914F05E1}" sibTransId="{E3B8DFA9-84E9-4933-AF88-19B2B89CD286}"/>
    <dgm:cxn modelId="{6B12B94D-5CE2-4FC7-B442-6C96471D3E9B}" type="presOf" srcId="{0230BA00-23CE-4DDC-A09D-A31A9B37EFE4}" destId="{80D6EED4-D283-46BA-9666-515AD4BE15E8}" srcOrd="0" destOrd="1" presId="urn:microsoft.com/office/officeart/2005/8/layout/process4"/>
    <dgm:cxn modelId="{938B81DF-EB8D-46CF-B9F5-57183410FD65}" type="presParOf" srcId="{BBC64800-FFE3-4A07-8377-FD84D451F9DB}" destId="{C1AF707E-8F9F-479C-BBBC-14D97F841460}" srcOrd="0" destOrd="0" presId="urn:microsoft.com/office/officeart/2005/8/layout/process4"/>
    <dgm:cxn modelId="{BD54206B-C890-4490-8540-6019B0C778D7}" type="presParOf" srcId="{C1AF707E-8F9F-479C-BBBC-14D97F841460}" destId="{5B8F2564-2822-4128-A453-C1C6F595278C}" srcOrd="0" destOrd="0" presId="urn:microsoft.com/office/officeart/2005/8/layout/process4"/>
    <dgm:cxn modelId="{9CE1C4CC-9BE3-47ED-8B8C-6F4932A86C9E}" type="presParOf" srcId="{C1AF707E-8F9F-479C-BBBC-14D97F841460}" destId="{C9C32295-8719-4A39-9D53-0ADFA3496179}" srcOrd="1" destOrd="0" presId="urn:microsoft.com/office/officeart/2005/8/layout/process4"/>
    <dgm:cxn modelId="{DFF19776-8052-44CD-AD53-2F865C4D7D51}" type="presParOf" srcId="{C1AF707E-8F9F-479C-BBBC-14D97F841460}" destId="{A0DBC908-E0CD-429E-A230-8A92A1941739}" srcOrd="2" destOrd="0" presId="urn:microsoft.com/office/officeart/2005/8/layout/process4"/>
    <dgm:cxn modelId="{B3929A5B-CD15-4F48-8045-1059895F22EB}" type="presParOf" srcId="{A0DBC908-E0CD-429E-A230-8A92A1941739}" destId="{EB2985A4-2AC9-4362-986D-BABBA75C8EA2}" srcOrd="0" destOrd="0" presId="urn:microsoft.com/office/officeart/2005/8/layout/process4"/>
    <dgm:cxn modelId="{38EB3025-41BA-428E-8B40-D3138DCAD28E}" type="presParOf" srcId="{A0DBC908-E0CD-429E-A230-8A92A1941739}" destId="{80D6EED4-D283-46BA-9666-515AD4BE15E8}" srcOrd="1" destOrd="0" presId="urn:microsoft.com/office/officeart/2005/8/layout/process4"/>
    <dgm:cxn modelId="{59C20A9F-50BB-4EB5-8104-0AA85166043A}" type="presParOf" srcId="{A0DBC908-E0CD-429E-A230-8A92A1941739}" destId="{53688628-21E9-40FA-B92C-D9CA18DF1393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0FDAE6-0914-47F6-911E-2E79F9880DC2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79D7F5-CADC-4CAB-9ABA-78AC8F20FF85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948151"/>
        </a:solidFill>
      </dgm:spPr>
      <dgm:t>
        <a:bodyPr/>
        <a:lstStyle/>
        <a:p>
          <a:pPr rtl="0"/>
          <a:r>
            <a:rPr lang="en-US" b="1" dirty="0" smtClean="0"/>
            <a:t>Phase 3:</a:t>
          </a:r>
          <a:br>
            <a:rPr lang="en-US" b="1" dirty="0" smtClean="0"/>
          </a:br>
          <a:r>
            <a:rPr lang="en-US" b="1" dirty="0" smtClean="0"/>
            <a:t>Private Family Time</a:t>
          </a:r>
          <a:endParaRPr lang="en-US" dirty="0"/>
        </a:p>
      </dgm:t>
    </dgm:pt>
    <dgm:pt modelId="{CCDF2190-7980-4D85-B06E-4A6C879DE50E}" type="parTrans" cxnId="{67F23938-F292-45B5-88D1-06B05CABA7B6}">
      <dgm:prSet/>
      <dgm:spPr/>
      <dgm:t>
        <a:bodyPr/>
        <a:lstStyle/>
        <a:p>
          <a:endParaRPr lang="en-US"/>
        </a:p>
      </dgm:t>
    </dgm:pt>
    <dgm:pt modelId="{8D05040B-9F02-487A-8246-2B1EB25F25D3}" type="sibTrans" cxnId="{67F23938-F292-45B5-88D1-06B05CABA7B6}">
      <dgm:prSet/>
      <dgm:spPr/>
      <dgm:t>
        <a:bodyPr/>
        <a:lstStyle/>
        <a:p>
          <a:endParaRPr lang="en-US"/>
        </a:p>
      </dgm:t>
    </dgm:pt>
    <dgm:pt modelId="{2894D2B6-9427-49DA-90D8-38628E213536}" type="pres">
      <dgm:prSet presAssocID="{420FDAE6-0914-47F6-911E-2E79F9880D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2C235F-78D0-4BF4-90ED-E23954C7EA38}" type="pres">
      <dgm:prSet presAssocID="{1D79D7F5-CADC-4CAB-9ABA-78AC8F20FF85}" presName="boxAndChildren" presStyleCnt="0"/>
      <dgm:spPr/>
    </dgm:pt>
    <dgm:pt modelId="{8A05134D-DC31-4DCF-B1CC-98DAD5DC98F8}" type="pres">
      <dgm:prSet presAssocID="{1D79D7F5-CADC-4CAB-9ABA-78AC8F20FF85}" presName="parentTextBox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4A4BA9A4-25EC-4359-9093-394843EB7800}" type="presOf" srcId="{1D79D7F5-CADC-4CAB-9ABA-78AC8F20FF85}" destId="{8A05134D-DC31-4DCF-B1CC-98DAD5DC98F8}" srcOrd="0" destOrd="0" presId="urn:microsoft.com/office/officeart/2005/8/layout/process4"/>
    <dgm:cxn modelId="{67F23938-F292-45B5-88D1-06B05CABA7B6}" srcId="{420FDAE6-0914-47F6-911E-2E79F9880DC2}" destId="{1D79D7F5-CADC-4CAB-9ABA-78AC8F20FF85}" srcOrd="0" destOrd="0" parTransId="{CCDF2190-7980-4D85-B06E-4A6C879DE50E}" sibTransId="{8D05040B-9F02-487A-8246-2B1EB25F25D3}"/>
    <dgm:cxn modelId="{4C684D3F-126D-432D-945D-9B00C90C7F60}" type="presOf" srcId="{420FDAE6-0914-47F6-911E-2E79F9880DC2}" destId="{2894D2B6-9427-49DA-90D8-38628E213536}" srcOrd="0" destOrd="0" presId="urn:microsoft.com/office/officeart/2005/8/layout/process4"/>
    <dgm:cxn modelId="{C72094CC-236F-4CA9-A259-6C30C172C57E}" type="presParOf" srcId="{2894D2B6-9427-49DA-90D8-38628E213536}" destId="{022C235F-78D0-4BF4-90ED-E23954C7EA38}" srcOrd="0" destOrd="0" presId="urn:microsoft.com/office/officeart/2005/8/layout/process4"/>
    <dgm:cxn modelId="{810E1577-D43A-460A-BEB5-283ADFFAEF33}" type="presParOf" srcId="{022C235F-78D0-4BF4-90ED-E23954C7EA38}" destId="{8A05134D-DC31-4DCF-B1CC-98DAD5DC98F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0FDAE6-0914-47F6-911E-2E79F9880DC2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AC5A86-CFFA-4C45-9F5B-81AE40030876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948151"/>
        </a:solidFill>
      </dgm:spPr>
      <dgm:t>
        <a:bodyPr/>
        <a:lstStyle/>
        <a:p>
          <a:pPr rtl="0"/>
          <a:r>
            <a:rPr lang="en-US" b="1" dirty="0" smtClean="0"/>
            <a:t>Phase 4:  </a:t>
          </a:r>
        </a:p>
        <a:p>
          <a:pPr rtl="0"/>
          <a:r>
            <a:rPr lang="en-US" b="1" dirty="0" smtClean="0"/>
            <a:t>Presentation of Family Plan and Acceptance</a:t>
          </a:r>
          <a:endParaRPr lang="en-US" dirty="0"/>
        </a:p>
      </dgm:t>
    </dgm:pt>
    <dgm:pt modelId="{0756B4AB-9F0C-4724-B99C-524C376072A4}" type="parTrans" cxnId="{A049E45D-A22F-43F9-B439-0E761AFC60AC}">
      <dgm:prSet/>
      <dgm:spPr/>
      <dgm:t>
        <a:bodyPr/>
        <a:lstStyle/>
        <a:p>
          <a:endParaRPr lang="en-US"/>
        </a:p>
      </dgm:t>
    </dgm:pt>
    <dgm:pt modelId="{35739BF6-FFC6-4762-A017-1BD8EAA6C17F}" type="sibTrans" cxnId="{A049E45D-A22F-43F9-B439-0E761AFC60AC}">
      <dgm:prSet/>
      <dgm:spPr/>
      <dgm:t>
        <a:bodyPr/>
        <a:lstStyle/>
        <a:p>
          <a:endParaRPr lang="en-US"/>
        </a:p>
      </dgm:t>
    </dgm:pt>
    <dgm:pt modelId="{D20BC2B6-CF52-498C-8787-7269ACB303E5}">
      <dgm:prSet custT="1"/>
      <dgm:spPr>
        <a:solidFill>
          <a:srgbClr val="CDB97D">
            <a:alpha val="90000"/>
          </a:srgbClr>
        </a:solidFill>
      </dgm:spPr>
      <dgm:t>
        <a:bodyPr/>
        <a:lstStyle/>
        <a:p>
          <a:pPr rtl="0"/>
          <a:r>
            <a:rPr lang="en-US" sz="2000" b="1" dirty="0" smtClean="0">
              <a:solidFill>
                <a:schemeClr val="bg1"/>
              </a:solidFill>
            </a:rPr>
            <a:t>Family Ritual</a:t>
          </a:r>
        </a:p>
      </dgm:t>
    </dgm:pt>
    <dgm:pt modelId="{109C5FFB-22A6-4334-A9B2-DD3F2154B2B5}" type="parTrans" cxnId="{337DD53F-B52F-4C04-AA81-F8772AEE50CF}">
      <dgm:prSet/>
      <dgm:spPr/>
      <dgm:t>
        <a:bodyPr/>
        <a:lstStyle/>
        <a:p>
          <a:endParaRPr lang="en-US"/>
        </a:p>
      </dgm:t>
    </dgm:pt>
    <dgm:pt modelId="{77BEBBEF-2FBA-4E61-8671-7B6840776A6D}" type="sibTrans" cxnId="{337DD53F-B52F-4C04-AA81-F8772AEE50CF}">
      <dgm:prSet/>
      <dgm:spPr/>
      <dgm:t>
        <a:bodyPr/>
        <a:lstStyle/>
        <a:p>
          <a:endParaRPr lang="en-US"/>
        </a:p>
      </dgm:t>
    </dgm:pt>
    <dgm:pt modelId="{0C2076CE-6221-4049-80FE-DA436ED19285}">
      <dgm:prSet custT="1"/>
      <dgm:spPr>
        <a:solidFill>
          <a:srgbClr val="CDB97D">
            <a:alpha val="90000"/>
          </a:srgbClr>
        </a:solidFill>
      </dgm:spPr>
      <dgm:t>
        <a:bodyPr/>
        <a:lstStyle/>
        <a:p>
          <a:pPr rtl="0"/>
          <a:r>
            <a:rPr lang="en-US" sz="2000" b="1" dirty="0" smtClean="0">
              <a:solidFill>
                <a:schemeClr val="bg1"/>
              </a:solidFill>
            </a:rPr>
            <a:t>Conclusion</a:t>
          </a:r>
          <a:endParaRPr lang="en-US" sz="2000" b="1" dirty="0">
            <a:solidFill>
              <a:schemeClr val="bg1"/>
            </a:solidFill>
          </a:endParaRPr>
        </a:p>
      </dgm:t>
    </dgm:pt>
    <dgm:pt modelId="{E0E703B6-37A8-4E3A-9217-1E9BEE398829}" type="parTrans" cxnId="{0A87E890-7561-4467-8AAF-6FF147459EBB}">
      <dgm:prSet/>
      <dgm:spPr/>
      <dgm:t>
        <a:bodyPr/>
        <a:lstStyle/>
        <a:p>
          <a:endParaRPr lang="en-US"/>
        </a:p>
      </dgm:t>
    </dgm:pt>
    <dgm:pt modelId="{491C15C0-B501-49CE-96C6-5068243F9933}" type="sibTrans" cxnId="{0A87E890-7561-4467-8AAF-6FF147459EBB}">
      <dgm:prSet/>
      <dgm:spPr/>
      <dgm:t>
        <a:bodyPr/>
        <a:lstStyle/>
        <a:p>
          <a:endParaRPr lang="en-US"/>
        </a:p>
      </dgm:t>
    </dgm:pt>
    <dgm:pt modelId="{2894D2B6-9427-49DA-90D8-38628E213536}" type="pres">
      <dgm:prSet presAssocID="{420FDAE6-0914-47F6-911E-2E79F9880D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797D90-0DAB-4035-96BE-2880341EF646}" type="pres">
      <dgm:prSet presAssocID="{78AC5A86-CFFA-4C45-9F5B-81AE40030876}" presName="boxAndChildren" presStyleCnt="0"/>
      <dgm:spPr/>
    </dgm:pt>
    <dgm:pt modelId="{67F76834-DAB4-41D1-B92B-1C54028535EF}" type="pres">
      <dgm:prSet presAssocID="{78AC5A86-CFFA-4C45-9F5B-81AE40030876}" presName="parentTextBox" presStyleLbl="node1" presStyleIdx="0" presStyleCnt="1"/>
      <dgm:spPr/>
      <dgm:t>
        <a:bodyPr/>
        <a:lstStyle/>
        <a:p>
          <a:endParaRPr lang="en-US"/>
        </a:p>
      </dgm:t>
    </dgm:pt>
    <dgm:pt modelId="{CAD19059-372A-4C62-8AA0-844D3F202113}" type="pres">
      <dgm:prSet presAssocID="{78AC5A86-CFFA-4C45-9F5B-81AE40030876}" presName="entireBox" presStyleLbl="node1" presStyleIdx="0" presStyleCnt="1"/>
      <dgm:spPr/>
      <dgm:t>
        <a:bodyPr/>
        <a:lstStyle/>
        <a:p>
          <a:endParaRPr lang="en-US"/>
        </a:p>
      </dgm:t>
    </dgm:pt>
    <dgm:pt modelId="{CFF548A9-9FB7-4639-B703-D8A844E2AB72}" type="pres">
      <dgm:prSet presAssocID="{78AC5A86-CFFA-4C45-9F5B-81AE40030876}" presName="descendantBox" presStyleCnt="0"/>
      <dgm:spPr/>
    </dgm:pt>
    <dgm:pt modelId="{FFBE5702-8A49-425E-9F1F-0AE3B10E41F4}" type="pres">
      <dgm:prSet presAssocID="{D20BC2B6-CF52-498C-8787-7269ACB303E5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C711C-D1D8-4EED-AA43-4532263D103F}" type="pres">
      <dgm:prSet presAssocID="{0C2076CE-6221-4049-80FE-DA436ED19285}" presName="childTextBox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5766D3-48B3-4E0D-A8F1-F86D7C67E062}" type="presOf" srcId="{0C2076CE-6221-4049-80FE-DA436ED19285}" destId="{CE9C711C-D1D8-4EED-AA43-4532263D103F}" srcOrd="0" destOrd="0" presId="urn:microsoft.com/office/officeart/2005/8/layout/process4"/>
    <dgm:cxn modelId="{A049E45D-A22F-43F9-B439-0E761AFC60AC}" srcId="{420FDAE6-0914-47F6-911E-2E79F9880DC2}" destId="{78AC5A86-CFFA-4C45-9F5B-81AE40030876}" srcOrd="0" destOrd="0" parTransId="{0756B4AB-9F0C-4724-B99C-524C376072A4}" sibTransId="{35739BF6-FFC6-4762-A017-1BD8EAA6C17F}"/>
    <dgm:cxn modelId="{0A87E890-7561-4467-8AAF-6FF147459EBB}" srcId="{78AC5A86-CFFA-4C45-9F5B-81AE40030876}" destId="{0C2076CE-6221-4049-80FE-DA436ED19285}" srcOrd="1" destOrd="0" parTransId="{E0E703B6-37A8-4E3A-9217-1E9BEE398829}" sibTransId="{491C15C0-B501-49CE-96C6-5068243F9933}"/>
    <dgm:cxn modelId="{337DD53F-B52F-4C04-AA81-F8772AEE50CF}" srcId="{78AC5A86-CFFA-4C45-9F5B-81AE40030876}" destId="{D20BC2B6-CF52-498C-8787-7269ACB303E5}" srcOrd="0" destOrd="0" parTransId="{109C5FFB-22A6-4334-A9B2-DD3F2154B2B5}" sibTransId="{77BEBBEF-2FBA-4E61-8671-7B6840776A6D}"/>
    <dgm:cxn modelId="{9C3A7B74-E716-4D50-BF1C-BAE674D428E2}" type="presOf" srcId="{420FDAE6-0914-47F6-911E-2E79F9880DC2}" destId="{2894D2B6-9427-49DA-90D8-38628E213536}" srcOrd="0" destOrd="0" presId="urn:microsoft.com/office/officeart/2005/8/layout/process4"/>
    <dgm:cxn modelId="{E035C5F0-79A9-49F0-ABD3-305910FBD99A}" type="presOf" srcId="{D20BC2B6-CF52-498C-8787-7269ACB303E5}" destId="{FFBE5702-8A49-425E-9F1F-0AE3B10E41F4}" srcOrd="0" destOrd="0" presId="urn:microsoft.com/office/officeart/2005/8/layout/process4"/>
    <dgm:cxn modelId="{241C5A97-9274-47D9-BA0C-DD17D30CC037}" type="presOf" srcId="{78AC5A86-CFFA-4C45-9F5B-81AE40030876}" destId="{CAD19059-372A-4C62-8AA0-844D3F202113}" srcOrd="1" destOrd="0" presId="urn:microsoft.com/office/officeart/2005/8/layout/process4"/>
    <dgm:cxn modelId="{DB7D5156-CCA5-484E-A24A-782CBA5419BD}" type="presOf" srcId="{78AC5A86-CFFA-4C45-9F5B-81AE40030876}" destId="{67F76834-DAB4-41D1-B92B-1C54028535EF}" srcOrd="0" destOrd="0" presId="urn:microsoft.com/office/officeart/2005/8/layout/process4"/>
    <dgm:cxn modelId="{FEE8AD1A-8DD2-4EE0-94B6-6560BCA988ED}" type="presParOf" srcId="{2894D2B6-9427-49DA-90D8-38628E213536}" destId="{9E797D90-0DAB-4035-96BE-2880341EF646}" srcOrd="0" destOrd="0" presId="urn:microsoft.com/office/officeart/2005/8/layout/process4"/>
    <dgm:cxn modelId="{2C220FC0-E7C3-482A-B59A-A9F4D15148EB}" type="presParOf" srcId="{9E797D90-0DAB-4035-96BE-2880341EF646}" destId="{67F76834-DAB4-41D1-B92B-1C54028535EF}" srcOrd="0" destOrd="0" presId="urn:microsoft.com/office/officeart/2005/8/layout/process4"/>
    <dgm:cxn modelId="{BA413260-8B03-4221-9099-286E34E8BE10}" type="presParOf" srcId="{9E797D90-0DAB-4035-96BE-2880341EF646}" destId="{CAD19059-372A-4C62-8AA0-844D3F202113}" srcOrd="1" destOrd="0" presId="urn:microsoft.com/office/officeart/2005/8/layout/process4"/>
    <dgm:cxn modelId="{9227A685-3ADC-4190-802D-BBB436E36EC6}" type="presParOf" srcId="{9E797D90-0DAB-4035-96BE-2880341EF646}" destId="{CFF548A9-9FB7-4639-B703-D8A844E2AB72}" srcOrd="2" destOrd="0" presId="urn:microsoft.com/office/officeart/2005/8/layout/process4"/>
    <dgm:cxn modelId="{77A64B2F-D393-4F63-86A3-C52985747CF8}" type="presParOf" srcId="{CFF548A9-9FB7-4639-B703-D8A844E2AB72}" destId="{FFBE5702-8A49-425E-9F1F-0AE3B10E41F4}" srcOrd="0" destOrd="0" presId="urn:microsoft.com/office/officeart/2005/8/layout/process4"/>
    <dgm:cxn modelId="{CFFE4F87-EE75-4B3E-A79D-A0C17CFD99A6}" type="presParOf" srcId="{CFF548A9-9FB7-4639-B703-D8A844E2AB72}" destId="{CE9C711C-D1D8-4EED-AA43-4532263D103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943ED-6C37-479E-A168-E0DA08CE8793}">
      <dsp:nvSpPr>
        <dsp:cNvPr id="0" name=""/>
        <dsp:cNvSpPr/>
      </dsp:nvSpPr>
      <dsp:spPr>
        <a:xfrm>
          <a:off x="0" y="0"/>
          <a:ext cx="8248650" cy="4881563"/>
        </a:xfrm>
        <a:prstGeom prst="rect">
          <a:avLst/>
        </a:prstGeom>
        <a:solidFill>
          <a:srgbClr val="948151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 smtClean="0"/>
            <a:t>Phase 1:</a:t>
          </a:r>
          <a:br>
            <a:rPr lang="en-US" sz="4900" b="1" kern="1200" dirty="0" smtClean="0"/>
          </a:br>
          <a:r>
            <a:rPr lang="en-US" sz="4900" b="1" kern="1200" dirty="0" smtClean="0"/>
            <a:t>Welcome &amp; Introductions</a:t>
          </a:r>
          <a:endParaRPr lang="en-US" sz="4900" kern="1200" dirty="0"/>
        </a:p>
      </dsp:txBody>
      <dsp:txXfrm>
        <a:off x="0" y="0"/>
        <a:ext cx="8248650" cy="2636044"/>
      </dsp:txXfrm>
    </dsp:sp>
    <dsp:sp modelId="{7FCB2E27-6CDF-4083-BB2E-F06C34791396}">
      <dsp:nvSpPr>
        <dsp:cNvPr id="0" name=""/>
        <dsp:cNvSpPr/>
      </dsp:nvSpPr>
      <dsp:spPr>
        <a:xfrm>
          <a:off x="0" y="2519640"/>
          <a:ext cx="2062162" cy="2245518"/>
        </a:xfrm>
        <a:prstGeom prst="rect">
          <a:avLst/>
        </a:prstGeom>
        <a:solidFill>
          <a:srgbClr val="CDB97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Family Ritual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0" y="2519640"/>
        <a:ext cx="2062162" cy="2245518"/>
      </dsp:txXfrm>
    </dsp:sp>
    <dsp:sp modelId="{BB35A768-2DEB-4706-9EB8-C0A9B364C339}">
      <dsp:nvSpPr>
        <dsp:cNvPr id="0" name=""/>
        <dsp:cNvSpPr/>
      </dsp:nvSpPr>
      <dsp:spPr>
        <a:xfrm>
          <a:off x="2062162" y="2538412"/>
          <a:ext cx="2062162" cy="2245518"/>
        </a:xfrm>
        <a:prstGeom prst="rect">
          <a:avLst/>
        </a:prstGeom>
        <a:solidFill>
          <a:srgbClr val="CDB97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Roles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2062162" y="2538412"/>
        <a:ext cx="2062162" cy="2245518"/>
      </dsp:txXfrm>
    </dsp:sp>
    <dsp:sp modelId="{ABF87DC7-F22E-4F45-9460-DD4C44E880D1}">
      <dsp:nvSpPr>
        <dsp:cNvPr id="0" name=""/>
        <dsp:cNvSpPr/>
      </dsp:nvSpPr>
      <dsp:spPr>
        <a:xfrm>
          <a:off x="4124325" y="2538412"/>
          <a:ext cx="2062162" cy="2245518"/>
        </a:xfrm>
        <a:prstGeom prst="rect">
          <a:avLst/>
        </a:prstGeom>
        <a:solidFill>
          <a:srgbClr val="CDB97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Purpose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124325" y="2538412"/>
        <a:ext cx="2062162" cy="2245518"/>
      </dsp:txXfrm>
    </dsp:sp>
    <dsp:sp modelId="{9A949BC5-43CF-4ECC-9B63-043374279B4A}">
      <dsp:nvSpPr>
        <dsp:cNvPr id="0" name=""/>
        <dsp:cNvSpPr/>
      </dsp:nvSpPr>
      <dsp:spPr>
        <a:xfrm>
          <a:off x="6186487" y="2538412"/>
          <a:ext cx="2062162" cy="2245518"/>
        </a:xfrm>
        <a:prstGeom prst="rect">
          <a:avLst/>
        </a:prstGeom>
        <a:solidFill>
          <a:srgbClr val="CDB97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Guidelines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6186487" y="2538412"/>
        <a:ext cx="2062162" cy="22455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32295-8719-4A39-9D53-0ADFA3496179}">
      <dsp:nvSpPr>
        <dsp:cNvPr id="0" name=""/>
        <dsp:cNvSpPr/>
      </dsp:nvSpPr>
      <dsp:spPr>
        <a:xfrm>
          <a:off x="0" y="0"/>
          <a:ext cx="8248650" cy="4881563"/>
        </a:xfrm>
        <a:prstGeom prst="rect">
          <a:avLst/>
        </a:prstGeom>
        <a:solidFill>
          <a:srgbClr val="948151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Phase 2:</a:t>
          </a:r>
          <a:br>
            <a:rPr lang="en-US" sz="3600" b="1" kern="1200" dirty="0" smtClean="0"/>
          </a:br>
          <a:r>
            <a:rPr lang="en-US" sz="3600" b="1" kern="1200" dirty="0" smtClean="0"/>
            <a:t>Information Sharing</a:t>
          </a:r>
          <a:endParaRPr lang="en-US" sz="3600" b="1" kern="1200" dirty="0"/>
        </a:p>
      </dsp:txBody>
      <dsp:txXfrm>
        <a:off x="0" y="0"/>
        <a:ext cx="8248650" cy="2636044"/>
      </dsp:txXfrm>
    </dsp:sp>
    <dsp:sp modelId="{EB2985A4-2AC9-4362-986D-BABBA75C8EA2}">
      <dsp:nvSpPr>
        <dsp:cNvPr id="0" name=""/>
        <dsp:cNvSpPr/>
      </dsp:nvSpPr>
      <dsp:spPr>
        <a:xfrm>
          <a:off x="4027" y="2538412"/>
          <a:ext cx="2746864" cy="2245518"/>
        </a:xfrm>
        <a:prstGeom prst="rect">
          <a:avLst/>
        </a:prstGeom>
        <a:solidFill>
          <a:srgbClr val="CDB97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Strengths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027" y="2538412"/>
        <a:ext cx="2746864" cy="2245518"/>
      </dsp:txXfrm>
    </dsp:sp>
    <dsp:sp modelId="{80D6EED4-D283-46BA-9666-515AD4BE15E8}">
      <dsp:nvSpPr>
        <dsp:cNvPr id="0" name=""/>
        <dsp:cNvSpPr/>
      </dsp:nvSpPr>
      <dsp:spPr>
        <a:xfrm>
          <a:off x="2750892" y="2538412"/>
          <a:ext cx="2746864" cy="2245518"/>
        </a:xfrm>
        <a:prstGeom prst="rect">
          <a:avLst/>
        </a:prstGeom>
        <a:solidFill>
          <a:srgbClr val="CDB97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Concerns</a:t>
          </a:r>
          <a:endParaRPr lang="en-US" sz="2000" b="1" kern="1200" dirty="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chemeClr val="bg1"/>
              </a:solidFill>
            </a:rPr>
            <a:t>Family Concerns &amp; Bottom-Line Concerns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2750892" y="2538412"/>
        <a:ext cx="2746864" cy="2245518"/>
      </dsp:txXfrm>
    </dsp:sp>
    <dsp:sp modelId="{53688628-21E9-40FA-B92C-D9CA18DF1393}">
      <dsp:nvSpPr>
        <dsp:cNvPr id="0" name=""/>
        <dsp:cNvSpPr/>
      </dsp:nvSpPr>
      <dsp:spPr>
        <a:xfrm>
          <a:off x="5497757" y="2538412"/>
          <a:ext cx="2746864" cy="2245518"/>
        </a:xfrm>
        <a:prstGeom prst="rect">
          <a:avLst/>
        </a:prstGeom>
        <a:solidFill>
          <a:srgbClr val="CDB97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Resources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5497757" y="2538412"/>
        <a:ext cx="2746864" cy="22455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5134D-DC31-4DCF-B1CC-98DAD5DC98F8}">
      <dsp:nvSpPr>
        <dsp:cNvPr id="0" name=""/>
        <dsp:cNvSpPr/>
      </dsp:nvSpPr>
      <dsp:spPr>
        <a:xfrm>
          <a:off x="0" y="0"/>
          <a:ext cx="8248650" cy="4881563"/>
        </a:xfrm>
        <a:prstGeom prst="rect">
          <a:avLst/>
        </a:prstGeom>
        <a:solidFill>
          <a:srgbClr val="948151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/>
            <a:t>Phase 3:</a:t>
          </a:r>
          <a:br>
            <a:rPr lang="en-US" sz="6500" b="1" kern="1200" dirty="0" smtClean="0"/>
          </a:br>
          <a:r>
            <a:rPr lang="en-US" sz="6500" b="1" kern="1200" dirty="0" smtClean="0"/>
            <a:t>Private Family Time</a:t>
          </a:r>
          <a:endParaRPr lang="en-US" sz="6500" kern="1200" dirty="0"/>
        </a:p>
      </dsp:txBody>
      <dsp:txXfrm>
        <a:off x="0" y="0"/>
        <a:ext cx="8248650" cy="48815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19059-372A-4C62-8AA0-844D3F202113}">
      <dsp:nvSpPr>
        <dsp:cNvPr id="0" name=""/>
        <dsp:cNvSpPr/>
      </dsp:nvSpPr>
      <dsp:spPr>
        <a:xfrm>
          <a:off x="0" y="0"/>
          <a:ext cx="8248650" cy="4881563"/>
        </a:xfrm>
        <a:prstGeom prst="rect">
          <a:avLst/>
        </a:prstGeom>
        <a:solidFill>
          <a:srgbClr val="948151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kern="1200" dirty="0" smtClean="0"/>
            <a:t>Phase 4:  </a:t>
          </a:r>
        </a:p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kern="1200" dirty="0" smtClean="0"/>
            <a:t>Presentation of Family Plan and Acceptance</a:t>
          </a:r>
          <a:endParaRPr lang="en-US" sz="4500" kern="1200" dirty="0"/>
        </a:p>
      </dsp:txBody>
      <dsp:txXfrm>
        <a:off x="0" y="0"/>
        <a:ext cx="8248650" cy="2636044"/>
      </dsp:txXfrm>
    </dsp:sp>
    <dsp:sp modelId="{FFBE5702-8A49-425E-9F1F-0AE3B10E41F4}">
      <dsp:nvSpPr>
        <dsp:cNvPr id="0" name=""/>
        <dsp:cNvSpPr/>
      </dsp:nvSpPr>
      <dsp:spPr>
        <a:xfrm>
          <a:off x="0" y="2538412"/>
          <a:ext cx="4124324" cy="2245518"/>
        </a:xfrm>
        <a:prstGeom prst="rect">
          <a:avLst/>
        </a:prstGeom>
        <a:solidFill>
          <a:srgbClr val="CDB97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Family Ritual</a:t>
          </a:r>
        </a:p>
      </dsp:txBody>
      <dsp:txXfrm>
        <a:off x="0" y="2538412"/>
        <a:ext cx="4124324" cy="2245518"/>
      </dsp:txXfrm>
    </dsp:sp>
    <dsp:sp modelId="{CE9C711C-D1D8-4EED-AA43-4532263D103F}">
      <dsp:nvSpPr>
        <dsp:cNvPr id="0" name=""/>
        <dsp:cNvSpPr/>
      </dsp:nvSpPr>
      <dsp:spPr>
        <a:xfrm>
          <a:off x="4124325" y="2538412"/>
          <a:ext cx="4124324" cy="2245518"/>
        </a:xfrm>
        <a:prstGeom prst="rect">
          <a:avLst/>
        </a:prstGeom>
        <a:solidFill>
          <a:srgbClr val="CDB97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Conclusion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124325" y="2538412"/>
        <a:ext cx="4124324" cy="2245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72745" y="0"/>
            <a:ext cx="3524673" cy="61976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177" tIns="46589" rIns="93177" bIns="4658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472744" cy="619760"/>
          </a:xfrm>
          <a:prstGeom prst="rect">
            <a:avLst/>
          </a:prstGeom>
          <a:ln w="6350">
            <a:solidFill>
              <a:schemeClr val="tx1"/>
            </a:solidFill>
            <a:prstDash val="solid"/>
          </a:ln>
        </p:spPr>
        <p:txBody>
          <a:bodyPr vert="horz" lIns="93177" tIns="46589" rIns="93177" bIns="46589" rtlCol="0" anchor="ctr"/>
          <a:lstStyle>
            <a:lvl1pPr algn="l">
              <a:tabLst>
                <a:tab pos="635742" algn="l"/>
              </a:tabLst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r>
              <a:rPr lang="en-US"/>
              <a:t>	</a:t>
            </a:r>
            <a:r>
              <a:rPr lang="en-US" sz="1600"/>
              <a:t>University of Pittsburgh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9" y="8779932"/>
            <a:ext cx="2551926" cy="250857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ctr">
              <a:defRPr sz="1200">
                <a:latin typeface="Georgia" pitchFamily="18" charset="0"/>
              </a:defRPr>
            </a:lvl1pPr>
          </a:lstStyle>
          <a:p>
            <a:pPr algn="l">
              <a:defRPr/>
            </a:pPr>
            <a:r>
              <a:rPr lang="en-US" sz="800" dirty="0"/>
              <a:t>The Pennsylvania Child Welfare Resource Center</a:t>
            </a:r>
          </a:p>
        </p:txBody>
      </p:sp>
      <p:pic>
        <p:nvPicPr>
          <p:cNvPr id="14343" name="Picture 2" descr="pittseal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63901" y="96838"/>
            <a:ext cx="491701" cy="43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14937" y="32279"/>
            <a:ext cx="1859703" cy="640742"/>
          </a:xfrm>
          <a:prstGeom prst="rect">
            <a:avLst/>
          </a:prstGeom>
          <a:noFill/>
        </p:spPr>
        <p:txBody>
          <a:bodyPr lIns="93177" tIns="46589" rIns="93177" bIns="46589">
            <a:spAutoFit/>
          </a:bodyPr>
          <a:lstStyle/>
          <a:p>
            <a:pPr>
              <a:defRPr/>
            </a:pPr>
            <a:r>
              <a:rPr lang="en-US" sz="1100" dirty="0">
                <a:latin typeface="Georgia" pitchFamily="18" charset="0"/>
              </a:rPr>
              <a:t>SCHOOL OF</a:t>
            </a:r>
          </a:p>
          <a:p>
            <a:pPr>
              <a:defRPr/>
            </a:pPr>
            <a:r>
              <a:rPr lang="en-US" dirty="0">
                <a:latin typeface="Georgia" pitchFamily="18" charset="0"/>
              </a:rPr>
              <a:t>Social Work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74640" y="0"/>
            <a:ext cx="1635760" cy="648086"/>
          </a:xfrm>
          <a:prstGeom prst="rect">
            <a:avLst/>
          </a:prstGeom>
          <a:noFill/>
        </p:spPr>
        <p:txBody>
          <a:bodyPr lIns="93177" tIns="46589" rIns="93177" bIns="46589">
            <a:spAutoFit/>
          </a:bodyPr>
          <a:lstStyle/>
          <a:p>
            <a:pPr>
              <a:defRPr/>
            </a:pPr>
            <a:r>
              <a:rPr lang="en-US" sz="1200" i="1" dirty="0">
                <a:latin typeface="Georgia" pitchFamily="18" charset="0"/>
              </a:rPr>
              <a:t>Empower People</a:t>
            </a:r>
          </a:p>
          <a:p>
            <a:pPr>
              <a:defRPr/>
            </a:pPr>
            <a:r>
              <a:rPr lang="en-US" sz="1200" i="1" dirty="0">
                <a:latin typeface="Georgia" pitchFamily="18" charset="0"/>
              </a:rPr>
              <a:t>Lead Organizations</a:t>
            </a:r>
          </a:p>
          <a:p>
            <a:pPr>
              <a:defRPr/>
            </a:pPr>
            <a:r>
              <a:rPr lang="en-US" sz="1200" i="1" dirty="0">
                <a:latin typeface="Georgia" pitchFamily="18" charset="0"/>
              </a:rPr>
              <a:t>Grow Communities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5121213" y="305039"/>
            <a:ext cx="493871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72745" y="632671"/>
            <a:ext cx="3524673" cy="3095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lIns="93177" tIns="46589" rIns="93177" bIns="46589">
            <a:spAutoFit/>
          </a:bodyPr>
          <a:lstStyle/>
          <a:p>
            <a:pPr>
              <a:defRPr/>
            </a:pPr>
            <a:r>
              <a:rPr lang="en-US" sz="1200" dirty="0">
                <a:latin typeface="Georgia" pitchFamily="18" charset="0"/>
              </a:rPr>
              <a:t>The Pennsylvania Child Welfare Resource Center</a:t>
            </a:r>
            <a:endParaRPr lang="en-US" sz="200" dirty="0">
              <a:latin typeface="Georgia" pitchFamily="18" charset="0"/>
            </a:endParaRPr>
          </a:p>
          <a:p>
            <a:pPr>
              <a:defRPr/>
            </a:pPr>
            <a:endParaRPr lang="en-US" sz="200" dirty="0">
              <a:latin typeface="Georgia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547392" y="884449"/>
            <a:ext cx="330397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11281" y="8789618"/>
            <a:ext cx="4399119" cy="219035"/>
          </a:xfrm>
          <a:prstGeom prst="rect">
            <a:avLst/>
          </a:prstGeom>
          <a:noFill/>
        </p:spPr>
        <p:txBody>
          <a:bodyPr wrap="square" lIns="93177" tIns="46589" rIns="93177" bIns="46589" rtlCol="0">
            <a:spAutoFit/>
          </a:bodyPr>
          <a:lstStyle/>
          <a:p>
            <a:pPr algn="r"/>
            <a:r>
              <a:rPr lang="en-US" sz="800" dirty="0">
                <a:latin typeface="Georgia" pitchFamily="18" charset="0"/>
              </a:rPr>
              <a:t>207:  Introduction to Family Group Decision Making (FGDM):  Part II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673601" y="9008653"/>
            <a:ext cx="2265831" cy="166264"/>
          </a:xfrm>
          <a:prstGeom prst="rect">
            <a:avLst/>
          </a:prstGeom>
        </p:spPr>
        <p:txBody>
          <a:bodyPr vert="horz" lIns="98488" tIns="49244" rIns="98488" bIns="49244" rtlCol="0" anchor="ctr"/>
          <a:lstStyle>
            <a:lvl1pPr algn="r">
              <a:defRPr sz="1100">
                <a:latin typeface="Georgia" pitchFamily="18" charset="0"/>
              </a:defRPr>
            </a:lvl1pPr>
          </a:lstStyle>
          <a:p>
            <a:pPr>
              <a:defRPr/>
            </a:pPr>
            <a:r>
              <a:rPr lang="en-US" b="1" dirty="0" smtClean="0"/>
              <a:t> Handout #1, Page </a:t>
            </a:r>
            <a:fld id="{1DEAAAA3-F7D2-420C-8044-4D8DB93005E2}" type="slidenum">
              <a:rPr lang="en-US" b="1" smtClean="0"/>
              <a:pPr>
                <a:defRPr/>
              </a:pPr>
              <a:t>‹#›</a:t>
            </a:fld>
            <a:r>
              <a:rPr lang="en-US" b="1" dirty="0" smtClean="0"/>
              <a:t> </a:t>
            </a:r>
            <a:r>
              <a:rPr lang="en-US" b="1" smtClean="0"/>
              <a:t>of 11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6656978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992188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593325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1"/>
            <a:ext cx="2522261" cy="22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Georgia" pitchFamily="18" charset="0"/>
              </a:defRPr>
            </a:lvl1pPr>
          </a:lstStyle>
          <a:p>
            <a:pPr algn="l">
              <a:defRPr/>
            </a:pPr>
            <a:r>
              <a:rPr lang="en-US" dirty="0" smtClean="0"/>
              <a:t>The Pennsylvania Child Welfare Training Program</a:t>
            </a:r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291510" y="9075057"/>
            <a:ext cx="718890" cy="19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Georgia" pitchFamily="18" charset="0"/>
              </a:defRPr>
            </a:lvl1pPr>
          </a:lstStyle>
          <a:p>
            <a:pPr>
              <a:defRPr/>
            </a:pPr>
            <a:fld id="{A5C0BF7D-DA9C-4BF7-8FB9-4639E92C44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296" name="Picture 2" descr="pittseal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63901" y="96838"/>
            <a:ext cx="491701" cy="43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472745" y="0"/>
            <a:ext cx="3524673" cy="61976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177" tIns="46589" rIns="93177" bIns="4658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74640" y="0"/>
            <a:ext cx="1635760" cy="648086"/>
          </a:xfrm>
          <a:prstGeom prst="rect">
            <a:avLst/>
          </a:prstGeom>
          <a:noFill/>
        </p:spPr>
        <p:txBody>
          <a:bodyPr lIns="93177" tIns="46589" rIns="93177" bIns="46589">
            <a:spAutoFit/>
          </a:bodyPr>
          <a:lstStyle/>
          <a:p>
            <a:pPr>
              <a:defRPr/>
            </a:pPr>
            <a:r>
              <a:rPr lang="en-US" sz="1200" i="1" dirty="0">
                <a:latin typeface="Georgia" pitchFamily="18" charset="0"/>
              </a:rPr>
              <a:t>Empower People</a:t>
            </a:r>
          </a:p>
          <a:p>
            <a:pPr>
              <a:defRPr/>
            </a:pPr>
            <a:r>
              <a:rPr lang="en-US" sz="1200" i="1" dirty="0">
                <a:latin typeface="Georgia" pitchFamily="18" charset="0"/>
              </a:rPr>
              <a:t>Lead Organizations</a:t>
            </a:r>
          </a:p>
          <a:p>
            <a:pPr>
              <a:defRPr/>
            </a:pPr>
            <a:r>
              <a:rPr lang="en-US" sz="1200" i="1" dirty="0">
                <a:latin typeface="Georgia" pitchFamily="18" charset="0"/>
              </a:rPr>
              <a:t>Grow Communities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5121213" y="305039"/>
            <a:ext cx="493871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72745" y="632671"/>
            <a:ext cx="3524673" cy="4941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lIns="93177" tIns="46589" rIns="93177" bIns="46589">
            <a:spAutoFit/>
          </a:bodyPr>
          <a:lstStyle/>
          <a:p>
            <a:pPr>
              <a:defRPr/>
            </a:pPr>
            <a:r>
              <a:rPr lang="en-US" sz="1200" dirty="0">
                <a:latin typeface="Georgia" pitchFamily="18" charset="0"/>
              </a:rPr>
              <a:t>The Pennsylvania Child Welfare Training Program</a:t>
            </a:r>
            <a:endParaRPr lang="en-US" sz="200" dirty="0">
              <a:latin typeface="Georgia" pitchFamily="18" charset="0"/>
            </a:endParaRPr>
          </a:p>
          <a:p>
            <a:pPr>
              <a:defRPr/>
            </a:pPr>
            <a:endParaRPr lang="en-US" sz="200" dirty="0">
              <a:latin typeface="Georgia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547392" y="884449"/>
            <a:ext cx="330397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14937" y="32279"/>
            <a:ext cx="1859703" cy="640742"/>
          </a:xfrm>
          <a:prstGeom prst="rect">
            <a:avLst/>
          </a:prstGeom>
          <a:noFill/>
        </p:spPr>
        <p:txBody>
          <a:bodyPr lIns="93177" tIns="46589" rIns="93177" bIns="46589">
            <a:spAutoFit/>
          </a:bodyPr>
          <a:lstStyle/>
          <a:p>
            <a:pPr>
              <a:defRPr/>
            </a:pPr>
            <a:r>
              <a:rPr lang="en-US" sz="1100" dirty="0">
                <a:latin typeface="Georgia" pitchFamily="18" charset="0"/>
              </a:rPr>
              <a:t>SCHOOL OF</a:t>
            </a:r>
          </a:p>
          <a:p>
            <a:pPr>
              <a:defRPr/>
            </a:pPr>
            <a:r>
              <a:rPr lang="en-US" dirty="0">
                <a:latin typeface="Georgia" pitchFamily="18" charset="0"/>
              </a:rPr>
              <a:t>Social Work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" y="0"/>
            <a:ext cx="3471817" cy="61976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177" tIns="46589" rIns="93177" bIns="4658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" y="15"/>
            <a:ext cx="3471817" cy="632697"/>
          </a:xfrm>
          <a:prstGeom prst="rect">
            <a:avLst/>
          </a:prstGeom>
          <a:noFill/>
          <a:ln w="15875">
            <a:noFill/>
          </a:ln>
        </p:spPr>
        <p:txBody>
          <a:bodyPr wrap="square" lIns="93177" tIns="46589" rIns="93177" bIns="46589" rtlCol="0">
            <a:spAutoFit/>
          </a:bodyPr>
          <a:lstStyle/>
          <a:p>
            <a:endParaRPr lang="en-US" sz="1000" dirty="0" smtClean="0">
              <a:latin typeface="Georgia" pitchFamily="18" charset="0"/>
            </a:endParaRPr>
          </a:p>
          <a:p>
            <a:pPr algn="l">
              <a:tabLst>
                <a:tab pos="635742" algn="l"/>
              </a:tabLst>
            </a:pPr>
            <a:r>
              <a:rPr lang="en-US" sz="1600" dirty="0" smtClean="0">
                <a:latin typeface="Georgia" pitchFamily="18" charset="0"/>
              </a:rPr>
              <a:t>	University of Pittsburgh</a:t>
            </a:r>
            <a:endParaRPr lang="en-US" sz="900" dirty="0" smtClean="0">
              <a:latin typeface="Georgia" pitchFamily="18" charset="0"/>
            </a:endParaRPr>
          </a:p>
          <a:p>
            <a:pPr algn="l">
              <a:tabLst>
                <a:tab pos="635742" algn="l"/>
              </a:tabLst>
            </a:pPr>
            <a:endParaRPr lang="en-US" sz="900" dirty="0"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6444" y="8834854"/>
            <a:ext cx="4413956" cy="219035"/>
          </a:xfrm>
          <a:prstGeom prst="rect">
            <a:avLst/>
          </a:prstGeom>
          <a:noFill/>
        </p:spPr>
        <p:txBody>
          <a:bodyPr wrap="square" lIns="93177" tIns="46589" rIns="93177" bIns="46589" rtlCol="0" anchor="ctr">
            <a:spAutoFit/>
          </a:bodyPr>
          <a:lstStyle/>
          <a:p>
            <a:pPr algn="r"/>
            <a:r>
              <a:rPr lang="en-US" sz="800" dirty="0" smtClean="0">
                <a:latin typeface="Georgia" pitchFamily="18" charset="0"/>
              </a:rPr>
              <a:t>207:  Introduction to Family Group Decision Making (FGDM):  Part II</a:t>
            </a:r>
          </a:p>
        </p:txBody>
      </p:sp>
    </p:spTree>
    <p:extLst>
      <p:ext uri="{BB962C8B-B14F-4D97-AF65-F5344CB8AC3E}">
        <p14:creationId xmlns:p14="http://schemas.microsoft.com/office/powerpoint/2010/main" val="39909237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Georgia" pitchFamily="18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Georgia" pitchFamily="18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Georgia" pitchFamily="18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Georgia" pitchFamily="18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0294" indent="-307805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31222" indent="-246244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23711" indent="-246244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16201" indent="-246244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08689" indent="-2462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01178" indent="-2462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693667" indent="-2462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186156" indent="-2462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63906AB-8CBE-4BB4-80D8-7B7244E5C43C}" type="slidenum">
              <a:rPr lang="en-US" altLang="en-US" sz="1100">
                <a:latin typeface="Georgia" pitchFamily="18" charset="0"/>
              </a:rPr>
              <a:pPr/>
              <a:t>1</a:t>
            </a:fld>
            <a:endParaRPr lang="en-US" altLang="en-US" sz="1100">
              <a:latin typeface="Georgia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7714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B9DFE-7859-413C-8BBE-13A4E77040B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72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-3175"/>
            <a:ext cx="9142412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264022"/>
            <a:ext cx="8534400" cy="914400"/>
          </a:xfrm>
        </p:spPr>
        <p:txBody>
          <a:bodyPr/>
          <a:lstStyle>
            <a:lvl1pPr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2250140"/>
            <a:ext cx="8531352" cy="304800"/>
          </a:xfrm>
        </p:spPr>
        <p:txBody>
          <a:bodyPr/>
          <a:lstStyle>
            <a:lvl1pPr>
              <a:buNone/>
              <a:defRPr lang="en-US" sz="1800" i="1" kern="1200" dirty="0">
                <a:solidFill>
                  <a:srgbClr val="CDB97D"/>
                </a:solidFill>
                <a:latin typeface="Georgia" pitchFamily="16" charset="0"/>
                <a:ea typeface="Osaka" pitchFamily="16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Add Subtitle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mecha_sm_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04800" y="1264022"/>
            <a:ext cx="8534400" cy="914400"/>
          </a:xfrm>
        </p:spPr>
        <p:txBody>
          <a:bodyPr/>
          <a:lstStyle>
            <a:lvl1pPr marL="228600" indent="-228600">
              <a:buNone/>
              <a:defRPr sz="3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04800" y="2250139"/>
            <a:ext cx="8543365" cy="372037"/>
          </a:xfrm>
        </p:spPr>
        <p:txBody>
          <a:bodyPr/>
          <a:lstStyle>
            <a:lvl1pPr marL="228600" indent="-228600">
              <a:buNone/>
              <a:defRPr lang="en-US" sz="1800" i="1" kern="1200" dirty="0">
                <a:solidFill>
                  <a:srgbClr val="948151"/>
                </a:solidFill>
                <a:latin typeface="Georgia" pitchFamily="16" charset="0"/>
                <a:ea typeface="Osaka" pitchFamily="16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04800" y="2716306"/>
            <a:ext cx="3352800" cy="927847"/>
          </a:xfrm>
        </p:spPr>
        <p:txBody>
          <a:bodyPr/>
          <a:lstStyle>
            <a:lvl1pPr marL="228600" indent="-228600">
              <a:buNone/>
              <a:defRPr lang="en-US" sz="1800" i="1" kern="1200" dirty="0">
                <a:solidFill>
                  <a:srgbClr val="948151"/>
                </a:solidFill>
                <a:latin typeface="Georgia" pitchFamily="16" charset="0"/>
                <a:ea typeface="Osaka" pitchFamily="16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3"/>
          </p:nvPr>
        </p:nvSpPr>
        <p:spPr>
          <a:xfrm>
            <a:off x="304800" y="6437313"/>
            <a:ext cx="332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09A80BD-3F63-4D3E-AE1E-B50117FA3606}" type="datetime2">
              <a:rPr lang="en-US"/>
              <a:pPr>
                <a:defRPr/>
              </a:pPr>
              <a:t>Wednesday, June 24,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98273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7" y="793376"/>
            <a:ext cx="8229600" cy="5916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5" y="1438834"/>
            <a:ext cx="8247888" cy="48812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E0BD697-C650-4553-8269-3DAFA0DE6DB9}" type="slidenum">
              <a:rPr lang="en-US"/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29465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5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1CFFA-8140-44CC-A40B-DFAEF2E958E3}" type="slidenum">
              <a:rPr lang="en-US"/>
              <a:pPr>
                <a:defRPr/>
              </a:pPr>
              <a:t>‹#›</a:t>
            </a:fld>
            <a:endParaRPr lang="en-US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79929"/>
            <a:ext cx="7772400" cy="5244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85047"/>
            <a:ext cx="3810000" cy="4921623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047"/>
            <a:ext cx="3810000" cy="4921624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BBE67-B3D0-4F17-AB43-0FFFF70BD775}" type="slidenum">
              <a:rPr lang="en-US"/>
              <a:pPr>
                <a:defRPr/>
              </a:pPr>
              <a:t>‹#›</a:t>
            </a:fld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9929"/>
            <a:ext cx="8229600" cy="4706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374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7741"/>
            <a:ext cx="4040188" cy="4208930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374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7741"/>
            <a:ext cx="4041775" cy="420892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C9170-F4A7-4869-98A2-C5C61E4B3278}" type="slidenum">
              <a:rPr lang="en-US"/>
              <a:pPr>
                <a:defRPr/>
              </a:pPr>
              <a:t>‹#›</a:t>
            </a:fld>
            <a:endParaRPr lang="en-US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6" y="793376"/>
            <a:ext cx="8229600" cy="6035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EB9F7-E20C-4A9F-A27B-04456B6CAFA0}" type="slidenum">
              <a:rPr lang="en-US"/>
              <a:pPr>
                <a:defRPr/>
              </a:pPr>
              <a:t>‹#›</a:t>
            </a:fld>
            <a:endParaRPr lang="en-US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58E50-2BAF-4EEB-9A5B-318E6BB72840}" type="slidenum">
              <a:rPr lang="en-US"/>
              <a:pPr>
                <a:defRPr/>
              </a:pPr>
              <a:t>‹#›</a:t>
            </a:fld>
            <a:endParaRPr lang="en-US" sz="14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4036"/>
            <a:ext cx="3008313" cy="6547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6482"/>
            <a:ext cx="5111750" cy="5567083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65729"/>
            <a:ext cx="3008313" cy="48678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61FEF-4ABB-46BC-8C42-BFA8DB212CCD}" type="slidenum">
              <a:rPr lang="en-US"/>
              <a:pPr>
                <a:defRPr/>
              </a:pPr>
              <a:t>‹#›</a:t>
            </a:fld>
            <a:endParaRPr lang="en-US" sz="14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4094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6481"/>
            <a:ext cx="5486400" cy="39668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2870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8B783-B8DF-4F22-AFC6-12EA8147E691}" type="slidenum">
              <a:rPr lang="en-US"/>
              <a:pPr>
                <a:defRPr/>
              </a:pPr>
              <a:t>‹#›</a:t>
            </a:fld>
            <a:endParaRPr lang="en-US" sz="1400">
              <a:latin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W-Powerpt-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0646" y="780210"/>
            <a:ext cx="8229601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0647" y="1438834"/>
            <a:ext cx="8243047" cy="488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6412" y="6615952"/>
            <a:ext cx="1017588" cy="18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  <a:ea typeface="+mn-ea"/>
              </a:defRPr>
            </a:lvl1pPr>
          </a:lstStyle>
          <a:p>
            <a:pPr>
              <a:defRPr/>
            </a:pPr>
            <a:fld id="{A4624807-03D1-4D82-87D2-E5151F74A2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24325" y="6343650"/>
            <a:ext cx="4989513" cy="247650"/>
          </a:xfrm>
          <a:prstGeom prst="rect">
            <a:avLst/>
          </a:prstGeom>
          <a:solidFill>
            <a:srgbClr val="91A3BB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 smtClean="0">
                <a:latin typeface="+mn-lt"/>
              </a:rPr>
              <a:t>207 Remote: </a:t>
            </a:r>
            <a:r>
              <a:rPr lang="en-US" sz="1000" dirty="0" smtClean="0">
                <a:latin typeface="+mn-lt"/>
              </a:rPr>
              <a:t>Introduction to Family Group Decision Making (FGDM): </a:t>
            </a:r>
            <a:r>
              <a:rPr lang="en-US" sz="1000" dirty="0" smtClean="0">
                <a:latin typeface="+mn-lt"/>
              </a:rPr>
              <a:t>Part </a:t>
            </a:r>
            <a:r>
              <a:rPr lang="en-US" sz="1000" dirty="0" smtClean="0">
                <a:latin typeface="+mn-lt"/>
              </a:rPr>
              <a:t>II</a:t>
            </a:r>
          </a:p>
        </p:txBody>
      </p: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14288" y="6343650"/>
            <a:ext cx="4024312" cy="246063"/>
            <a:chOff x="14514" y="6343702"/>
            <a:chExt cx="4023360" cy="246221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14514" y="6343702"/>
              <a:ext cx="4023360" cy="246221"/>
            </a:xfrm>
            <a:prstGeom prst="rect">
              <a:avLst/>
            </a:prstGeom>
            <a:solidFill>
              <a:srgbClr val="91A3BB"/>
            </a:solidFill>
            <a:ln w="635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000" dirty="0">
                  <a:latin typeface="Georgia" pitchFamily="18" charset="0"/>
                  <a:ea typeface="ＭＳ Ｐゴシック" pitchFamily="16" charset="-128"/>
                  <a:cs typeface="+mn-cs"/>
                </a:rPr>
                <a:t>The Pennsylvania Child Welfare </a:t>
              </a:r>
              <a:r>
                <a:rPr lang="en-US" sz="1000" dirty="0" smtClean="0">
                  <a:latin typeface="Georgia" pitchFamily="18" charset="0"/>
                  <a:ea typeface="ＭＳ Ｐゴシック" pitchFamily="16" charset="-128"/>
                  <a:cs typeface="+mn-cs"/>
                </a:rPr>
                <a:t>Resource Center</a:t>
              </a:r>
              <a:endParaRPr lang="en-US" sz="1000" dirty="0">
                <a:latin typeface="Georgia" pitchFamily="18" charset="0"/>
                <a:ea typeface="ＭＳ Ｐゴシック" pitchFamily="16" charset="-128"/>
                <a:cs typeface="+mn-cs"/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>
              <a:off x="95457" y="6554976"/>
              <a:ext cx="2845715" cy="4765"/>
            </a:xfrm>
            <a:prstGeom prst="line">
              <a:avLst/>
            </a:prstGeom>
            <a:ln w="9525">
              <a:solidFill>
                <a:srgbClr val="E5D1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94815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Georgia" pitchFamily="16" charset="0"/>
          <a:ea typeface="Osaka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Georgia" pitchFamily="16" charset="0"/>
          <a:ea typeface="Osaka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Georgia" pitchFamily="16" charset="0"/>
          <a:ea typeface="Osaka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Georgia" pitchFamily="16" charset="0"/>
          <a:ea typeface="Osaka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04800" y="2217738"/>
            <a:ext cx="8534400" cy="914400"/>
          </a:xfrm>
        </p:spPr>
        <p:txBody>
          <a:bodyPr/>
          <a:lstStyle/>
          <a:p>
            <a:r>
              <a:rPr lang="en-US" altLang="en-US" dirty="0" smtClean="0"/>
              <a:t>207 Remote: </a:t>
            </a:r>
            <a:r>
              <a:rPr lang="en-US" altLang="en-US" dirty="0" smtClean="0"/>
              <a:t>Introduction to Family Group Decision Making (FGDM): Part II</a:t>
            </a:r>
          </a:p>
        </p:txBody>
      </p:sp>
    </p:spTree>
    <p:extLst>
      <p:ext uri="{BB962C8B-B14F-4D97-AF65-F5344CB8AC3E}">
        <p14:creationId xmlns:p14="http://schemas.microsoft.com/office/powerpoint/2010/main" val="254461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0647" y="968182"/>
            <a:ext cx="8229600" cy="591671"/>
          </a:xfrm>
        </p:spPr>
        <p:txBody>
          <a:bodyPr/>
          <a:lstStyle/>
          <a:p>
            <a:r>
              <a:rPr lang="en-US" dirty="0" smtClean="0"/>
              <a:t>Learning Objectives from Part I (Overview of FGDM)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0645" y="1810865"/>
            <a:ext cx="8247888" cy="4881284"/>
          </a:xfrm>
        </p:spPr>
        <p:txBody>
          <a:bodyPr/>
          <a:lstStyle/>
          <a:p>
            <a:r>
              <a:rPr lang="en-US" dirty="0" smtClean="0"/>
              <a:t>At the end of the training, participants will be able to:</a:t>
            </a:r>
          </a:p>
          <a:p>
            <a:pPr lvl="1"/>
            <a:r>
              <a:rPr lang="en-US" dirty="0" smtClean="0"/>
              <a:t>Describe the FGDM process;</a:t>
            </a:r>
          </a:p>
          <a:p>
            <a:pPr lvl="1"/>
            <a:r>
              <a:rPr lang="en-US" dirty="0" smtClean="0"/>
              <a:t>Identify values and beliefs that drive the FGDM process; and</a:t>
            </a:r>
          </a:p>
          <a:p>
            <a:pPr lvl="1"/>
            <a:r>
              <a:rPr lang="en-US" dirty="0" smtClean="0"/>
              <a:t>Complete a referral for the FGDM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0368A-7D38-4F4C-93BB-B28EF5ED9C2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2" descr="C:\Documents and Settings\gene\Local Settings\Temporary Internet Files\Content.IE5\4QO0KRW2\MC90038891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4001" y="4419600"/>
            <a:ext cx="1815998" cy="1534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3904624"/>
            <a:ext cx="7772400" cy="12946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1992314"/>
            <a:ext cx="7772400" cy="1500187"/>
          </a:xfrm>
        </p:spPr>
        <p:txBody>
          <a:bodyPr/>
          <a:lstStyle/>
          <a:p>
            <a:r>
              <a:rPr lang="en-US" sz="3200" b="1" dirty="0" smtClean="0"/>
              <a:t>Section III: Preparing for the Meeting: Working with Families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11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520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7" y="914394"/>
            <a:ext cx="8229600" cy="591671"/>
          </a:xfrm>
        </p:spPr>
        <p:txBody>
          <a:bodyPr/>
          <a:lstStyle/>
          <a:p>
            <a:r>
              <a:rPr lang="en-US" dirty="0" smtClean="0"/>
              <a:t>Coordinator’s Initial Meeting with the Referral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5" y="1716737"/>
            <a:ext cx="8247888" cy="4881284"/>
          </a:xfrm>
        </p:spPr>
        <p:txBody>
          <a:bodyPr/>
          <a:lstStyle/>
          <a:p>
            <a:r>
              <a:rPr lang="en-US" dirty="0" smtClean="0"/>
              <a:t>Review the information on the referral form</a:t>
            </a:r>
          </a:p>
          <a:p>
            <a:r>
              <a:rPr lang="en-US" dirty="0" smtClean="0"/>
              <a:t>Clarify the Purpose</a:t>
            </a:r>
          </a:p>
          <a:p>
            <a:r>
              <a:rPr lang="en-US" dirty="0" smtClean="0"/>
              <a:t>Identify any potential dates for the </a:t>
            </a:r>
            <a:r>
              <a:rPr lang="en-US" dirty="0" smtClean="0"/>
              <a:t>Pre-Conference </a:t>
            </a:r>
            <a:r>
              <a:rPr lang="en-US" dirty="0" smtClean="0"/>
              <a:t>meeting and the FGDM meeting</a:t>
            </a:r>
          </a:p>
          <a:p>
            <a:r>
              <a:rPr lang="en-US" dirty="0" smtClean="0"/>
              <a:t>Widen the Circle </a:t>
            </a:r>
          </a:p>
          <a:p>
            <a:pPr lvl="0"/>
            <a:r>
              <a:rPr lang="en-US" dirty="0" smtClean="0"/>
              <a:t>Discuss any family dynamics that may have an impact on the process</a:t>
            </a:r>
          </a:p>
          <a:p>
            <a:r>
              <a:rPr lang="en-US" dirty="0" smtClean="0"/>
              <a:t>Exploring any safety-related issues</a:t>
            </a:r>
          </a:p>
          <a:p>
            <a:r>
              <a:rPr lang="en-US" dirty="0" smtClean="0"/>
              <a:t>Review the Stacking for Success questions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BD697-C650-4553-8269-3DAFA0DE6DB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Engage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What strategies do you currently use to build rapport with children?</a:t>
            </a:r>
          </a:p>
          <a:p>
            <a:r>
              <a:rPr lang="en-US" smtClean="0"/>
              <a:t>What additional strategies could be used?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BD697-C650-4553-8269-3DAFA0DE6DB9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 descr="C:\Documents and Settings\rwinesickle\Local Settings\Temporary Internet Files\Content.IE5\33TOZJXP\MP90040931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1560" y="2786634"/>
            <a:ext cx="3746183" cy="2996946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Tools for Discovering Connections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Connectedness Mapping</a:t>
            </a:r>
          </a:p>
          <a:p>
            <a:r>
              <a:rPr lang="en-US" smtClean="0"/>
              <a:t>Historical Mobility Mapping and Flow Diagrams</a:t>
            </a:r>
          </a:p>
          <a:p>
            <a:r>
              <a:rPr lang="en-US" smtClean="0"/>
              <a:t>Connectograms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0368A-7D38-4F4C-93BB-B28EF5ED9C2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2146859"/>
            <a:ext cx="7772400" cy="1500187"/>
          </a:xfrm>
        </p:spPr>
        <p:txBody>
          <a:bodyPr/>
          <a:lstStyle/>
          <a:p>
            <a:r>
              <a:rPr lang="en-US" sz="3200" b="1" dirty="0" smtClean="0"/>
              <a:t>Section IV: Preparing for the Meeting: The Delicate Balance of Coordinating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15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21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Delicate Balance of Coordinating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mtClean="0"/>
              <a:t>Who is Invited?</a:t>
            </a:r>
          </a:p>
          <a:p>
            <a:pPr lvl="0"/>
            <a:r>
              <a:rPr lang="en-US" smtClean="0"/>
              <a:t>Information Sharing</a:t>
            </a:r>
          </a:p>
          <a:p>
            <a:pPr lvl="0"/>
            <a:r>
              <a:rPr lang="en-US" smtClean="0"/>
              <a:t>Safety Issues</a:t>
            </a:r>
          </a:p>
          <a:p>
            <a:pPr lvl="0"/>
            <a:r>
              <a:rPr lang="en-US" smtClean="0"/>
              <a:t>Neutrality</a:t>
            </a:r>
          </a:p>
          <a:p>
            <a:pPr lvl="0"/>
            <a:r>
              <a:rPr lang="en-US" smtClean="0"/>
              <a:t>Scheduling</a:t>
            </a:r>
            <a:endParaRPr lang="en-US" dirty="0" smtClean="0"/>
          </a:p>
        </p:txBody>
      </p:sp>
      <p:pic>
        <p:nvPicPr>
          <p:cNvPr id="20482" name="Picture 2" descr="C:\Documents and Settings\rwinesickle\Local Settings\Temporary Internet Files\Content.IE5\ZYB4WTKW\MP90030571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66944" y="2016919"/>
            <a:ext cx="2572512" cy="36576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0368A-7D38-4F4C-93BB-B28EF5ED9C20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22313" y="1909136"/>
            <a:ext cx="7772400" cy="1500187"/>
          </a:xfrm>
        </p:spPr>
        <p:txBody>
          <a:bodyPr/>
          <a:lstStyle/>
          <a:p>
            <a:r>
              <a:rPr lang="en-US" sz="3200" b="1" dirty="0" smtClean="0"/>
              <a:t>Section V: Preparing for the Meeting: Working with the Service Providers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7BBE67-B3D0-4F17-AB43-0FFFF70BD775}" type="slidenum">
              <a:rPr lang="en-US" smtClean="0"/>
              <a:pPr>
                <a:defRPr/>
              </a:pPr>
              <a:t>17</a:t>
            </a:fld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58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Good Purpose Statement…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Addresses Safety, Permanency, Well-being and/or Balanced and Restorative Justice;</a:t>
            </a:r>
          </a:p>
          <a:p>
            <a:pPr lvl="0"/>
            <a:r>
              <a:rPr lang="en-US" smtClean="0"/>
              <a:t>Motivates everybody to attend;</a:t>
            </a:r>
          </a:p>
          <a:p>
            <a:pPr lvl="0"/>
            <a:r>
              <a:rPr lang="en-US" smtClean="0"/>
              <a:t>Is significant enough to have all the family invested in attending;</a:t>
            </a:r>
          </a:p>
          <a:p>
            <a:pPr lvl="0"/>
            <a:r>
              <a:rPr lang="en-US" smtClean="0"/>
              <a:t>Is mutually agreed upon by all who attend the meeting; and </a:t>
            </a:r>
          </a:p>
          <a:p>
            <a:pPr lvl="0"/>
            <a:r>
              <a:rPr lang="en-US" smtClean="0"/>
              <a:t>Is clear and understandable.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0368A-7D38-4F4C-93BB-B28EF5ED9C2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050" name="Picture 2" descr="C:\Documents and Settings\gene\Local Settings\Temporary Internet Files\Content.IE5\XIYEP05F\MP90044847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267200"/>
            <a:ext cx="2667000" cy="177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779929"/>
            <a:ext cx="7772400" cy="524436"/>
          </a:xfrm>
        </p:spPr>
        <p:txBody>
          <a:bodyPr/>
          <a:lstStyle/>
          <a:p>
            <a:r>
              <a:rPr lang="en-US" dirty="0" smtClean="0"/>
              <a:t>Pre-Conference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58374" y="3514969"/>
            <a:ext cx="3810000" cy="2860071"/>
          </a:xfrm>
        </p:spPr>
        <p:txBody>
          <a:bodyPr/>
          <a:lstStyle/>
          <a:p>
            <a:pPr lvl="1"/>
            <a:r>
              <a:rPr lang="en-US" sz="2200" dirty="0" smtClean="0"/>
              <a:t>Introductions</a:t>
            </a:r>
          </a:p>
          <a:p>
            <a:pPr lvl="1"/>
            <a:r>
              <a:rPr lang="en-US" sz="2200" dirty="0"/>
              <a:t>E</a:t>
            </a:r>
            <a:r>
              <a:rPr lang="en-US" sz="2200" dirty="0" smtClean="0"/>
              <a:t>xplanation of the paradigm shift</a:t>
            </a:r>
          </a:p>
          <a:p>
            <a:pPr lvl="1"/>
            <a:r>
              <a:rPr lang="en-US" sz="2200" dirty="0"/>
              <a:t>D</a:t>
            </a:r>
            <a:r>
              <a:rPr lang="en-US" sz="2200" dirty="0" smtClean="0"/>
              <a:t>iscussion of roles</a:t>
            </a:r>
          </a:p>
          <a:p>
            <a:pPr lvl="1"/>
            <a:r>
              <a:rPr lang="en-US" sz="2200" dirty="0"/>
              <a:t>R</a:t>
            </a:r>
            <a:r>
              <a:rPr lang="en-US" sz="2200" dirty="0" smtClean="0"/>
              <a:t>eview of  the purpose</a:t>
            </a:r>
          </a:p>
          <a:p>
            <a:pPr lvl="1"/>
            <a:r>
              <a:rPr lang="en-US" sz="2200" dirty="0"/>
              <a:t>A</a:t>
            </a:r>
            <a:r>
              <a:rPr lang="en-US" sz="2200" dirty="0" smtClean="0"/>
              <a:t> brief overview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Safety considerations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3489211"/>
            <a:ext cx="3810000" cy="3117650"/>
          </a:xfrm>
        </p:spPr>
        <p:txBody>
          <a:bodyPr/>
          <a:lstStyle/>
          <a:p>
            <a:pPr lvl="1"/>
            <a:r>
              <a:rPr lang="en-US" sz="2200" dirty="0"/>
              <a:t>D</a:t>
            </a:r>
            <a:r>
              <a:rPr lang="en-US" sz="2200" dirty="0" smtClean="0"/>
              <a:t>iscussion of strengths</a:t>
            </a:r>
          </a:p>
          <a:p>
            <a:pPr lvl="1"/>
            <a:r>
              <a:rPr lang="en-US" sz="2200" dirty="0"/>
              <a:t>D</a:t>
            </a:r>
            <a:r>
              <a:rPr lang="en-US" sz="2200" dirty="0" smtClean="0"/>
              <a:t>iscussion of concerns: </a:t>
            </a:r>
          </a:p>
          <a:p>
            <a:pPr lvl="2"/>
            <a:r>
              <a:rPr lang="en-US" sz="2200" dirty="0">
                <a:solidFill>
                  <a:srgbClr val="FF0000"/>
                </a:solidFill>
              </a:rPr>
              <a:t>F</a:t>
            </a:r>
            <a:r>
              <a:rPr lang="en-US" sz="2200" dirty="0" smtClean="0"/>
              <a:t>amilial </a:t>
            </a:r>
          </a:p>
          <a:p>
            <a:pPr lvl="2"/>
            <a:r>
              <a:rPr lang="en-US" sz="2200" dirty="0">
                <a:solidFill>
                  <a:srgbClr val="FF0000"/>
                </a:solidFill>
              </a:rPr>
              <a:t>B</a:t>
            </a:r>
            <a:r>
              <a:rPr lang="en-US" sz="2200" dirty="0" smtClean="0"/>
              <a:t>ottom-line</a:t>
            </a:r>
          </a:p>
          <a:p>
            <a:pPr lvl="1"/>
            <a:r>
              <a:rPr lang="en-US" sz="2200" dirty="0"/>
              <a:t>I</a:t>
            </a:r>
            <a:r>
              <a:rPr lang="en-US" sz="2200" dirty="0" smtClean="0"/>
              <a:t>dentification of resources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0368A-7D38-4F4C-93BB-B28EF5ED9C2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9949" y="1255322"/>
            <a:ext cx="82368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n-lt"/>
                <a:ea typeface="+mn-ea"/>
              </a:rPr>
              <a:t>Held prior to the FGDM meeting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n-lt"/>
                <a:ea typeface="+mn-ea"/>
              </a:rPr>
              <a:t>Involves FGDM staff and Service Providers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n-lt"/>
                <a:ea typeface="+mn-ea"/>
              </a:rPr>
              <a:t>Purpose is to discuss the purpose and goals of the FGDM meeting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n-lt"/>
                <a:ea typeface="+mn-ea"/>
              </a:rPr>
              <a:t>FGDM Pre-Conference Involves: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19282" y="1966556"/>
            <a:ext cx="7772400" cy="1500187"/>
          </a:xfrm>
        </p:spPr>
        <p:txBody>
          <a:bodyPr/>
          <a:lstStyle/>
          <a:p>
            <a:r>
              <a:rPr lang="en-US" sz="3200" b="1" dirty="0" smtClean="0"/>
              <a:t>Section I: Welcome and Introductions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8336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Service Provider Responsibilities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Be positive</a:t>
            </a:r>
          </a:p>
          <a:p>
            <a:pPr lvl="0"/>
            <a:r>
              <a:rPr lang="en-US" dirty="0" smtClean="0"/>
              <a:t>Use family-friendly, non-clinical language</a:t>
            </a:r>
          </a:p>
          <a:p>
            <a:pPr lvl="0"/>
            <a:r>
              <a:rPr lang="en-US" dirty="0" smtClean="0"/>
              <a:t>Be prepared to: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iscuss strengths and concerns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xplain what your agency does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hare services available in the community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phold confidentiality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upport the family plan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ollow through with 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0368A-7D38-4F4C-93BB-B28EF5ED9C20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3275293"/>
            <a:ext cx="7772400" cy="129465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1747023"/>
            <a:ext cx="7772400" cy="1500187"/>
          </a:xfrm>
        </p:spPr>
        <p:txBody>
          <a:bodyPr/>
          <a:lstStyle/>
          <a:p>
            <a:r>
              <a:rPr lang="en-US" sz="3200" b="1" dirty="0" smtClean="0"/>
              <a:t>Section VI: The Meeting: Phase I &amp; Phase II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21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820599"/>
              </p:ext>
            </p:extLst>
          </p:nvPr>
        </p:nvGraphicFramePr>
        <p:xfrm>
          <a:off x="469900" y="1438275"/>
          <a:ext cx="8248650" cy="4881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0368A-7D38-4F4C-93BB-B28EF5ED9C20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00775"/>
              </p:ext>
            </p:extLst>
          </p:nvPr>
        </p:nvGraphicFramePr>
        <p:xfrm>
          <a:off x="469900" y="1438275"/>
          <a:ext cx="8248650" cy="4881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BD697-C650-4553-8269-3DAFA0DE6DB9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Underlying Concerns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following questions will help you identify the concern under the concern:</a:t>
            </a:r>
          </a:p>
          <a:p>
            <a:pPr lvl="1"/>
            <a:r>
              <a:rPr lang="en-US" smtClean="0"/>
              <a:t>Can you tell me more about that?</a:t>
            </a:r>
          </a:p>
          <a:p>
            <a:pPr lvl="1"/>
            <a:r>
              <a:rPr lang="en-US" smtClean="0"/>
              <a:t>What concerns you most about that?</a:t>
            </a:r>
          </a:p>
          <a:p>
            <a:pPr lvl="1"/>
            <a:r>
              <a:rPr lang="en-US" smtClean="0"/>
              <a:t>What worries you most about that?</a:t>
            </a:r>
          </a:p>
          <a:p>
            <a:pPr lvl="1"/>
            <a:r>
              <a:rPr lang="en-US" smtClean="0"/>
              <a:t>Do (or did) you know that they worry about that?</a:t>
            </a:r>
          </a:p>
          <a:p>
            <a:pPr lvl="1"/>
            <a:r>
              <a:rPr lang="en-US" smtClean="0"/>
              <a:t>Can I ask them why they worry?</a:t>
            </a:r>
          </a:p>
          <a:p>
            <a:pPr lvl="1"/>
            <a:r>
              <a:rPr lang="en-US" smtClean="0"/>
              <a:t>Would it make sense to…?</a:t>
            </a:r>
          </a:p>
          <a:p>
            <a:pPr lvl="1"/>
            <a:r>
              <a:rPr lang="en-US" smtClean="0"/>
              <a:t>I know this is difficult to talk about, but can you tell me more about that?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0368A-7D38-4F4C-93BB-B28EF5ED9C20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1522" name="Picture 18" descr="C:\Documents and Settings\rwinesickle\Local Settings\Temporary Internet Files\Content.IE5\S71FIK5R\MP90038298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057400"/>
            <a:ext cx="1981200" cy="1415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2249890"/>
            <a:ext cx="7772400" cy="1500187"/>
          </a:xfrm>
        </p:spPr>
        <p:txBody>
          <a:bodyPr/>
          <a:lstStyle/>
          <a:p>
            <a:r>
              <a:rPr lang="en-US" sz="3200" b="1" dirty="0" smtClean="0"/>
              <a:t>Section VII: The Meeting Phase III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25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0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69900" y="1438275"/>
          <a:ext cx="8248650" cy="4881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0368A-7D38-4F4C-93BB-B28EF5ED9C20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1992314"/>
            <a:ext cx="7772400" cy="1500187"/>
          </a:xfrm>
        </p:spPr>
        <p:txBody>
          <a:bodyPr/>
          <a:lstStyle/>
          <a:p>
            <a:r>
              <a:rPr lang="en-US" sz="3200" b="1" dirty="0" smtClean="0"/>
              <a:t>Section VIII: The Meeting: Phase IV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27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5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263280"/>
              </p:ext>
            </p:extLst>
          </p:nvPr>
        </p:nvGraphicFramePr>
        <p:xfrm>
          <a:off x="469900" y="1438275"/>
          <a:ext cx="8248650" cy="4881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BD697-C650-4553-8269-3DAFA0DE6DB9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8126" y="1007621"/>
            <a:ext cx="8229600" cy="551491"/>
          </a:xfrm>
        </p:spPr>
        <p:txBody>
          <a:bodyPr/>
          <a:lstStyle/>
          <a:p>
            <a:r>
              <a:rPr lang="en-US" dirty="0" smtClean="0"/>
              <a:t>What Participants Think: Recommendations and Safety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CEB9F7-E20C-4A9F-A27B-04456B6CAFA0}" type="slidenum">
              <a:rPr lang="en-US" smtClean="0"/>
              <a:pPr>
                <a:defRPr/>
              </a:pPr>
              <a:t>29</a:t>
            </a:fld>
            <a:endParaRPr lang="en-US" sz="140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175" y="5707627"/>
            <a:ext cx="25115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  <a:ea typeface="Times New Roman"/>
              </a:rPr>
              <a:t>(Statewide FGDM Evaluation, 2015)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126" y="1880316"/>
            <a:ext cx="8229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Data </a:t>
            </a:r>
            <a:r>
              <a:rPr lang="en-US" sz="2200" dirty="0"/>
              <a:t>from the FGDM Statewide Evaluation suggests a majority of natural supports and professional supports would recommend FGDM to other families and believe children will be safer as a result of the plan</a:t>
            </a:r>
            <a:r>
              <a:rPr lang="en-US" sz="2200" dirty="0" smtClean="0"/>
              <a:t>.</a:t>
            </a:r>
          </a:p>
          <a:p>
            <a:endParaRPr lang="en-US" sz="2200" dirty="0"/>
          </a:p>
          <a:p>
            <a:r>
              <a:rPr lang="en-US" sz="2200" dirty="0"/>
              <a:t>Natural supports include biological and step parents, siblings, friends, </a:t>
            </a:r>
            <a:r>
              <a:rPr lang="en-US" sz="2200" dirty="0" smtClean="0"/>
              <a:t>neighbors, </a:t>
            </a:r>
            <a:r>
              <a:rPr lang="en-US" sz="2200" dirty="0"/>
              <a:t>and relatives.  </a:t>
            </a:r>
            <a:endParaRPr lang="en-US" sz="2200" dirty="0" smtClean="0"/>
          </a:p>
          <a:p>
            <a:endParaRPr lang="en-US" sz="2200" dirty="0"/>
          </a:p>
          <a:p>
            <a:r>
              <a:rPr lang="en-US" sz="2200" dirty="0"/>
              <a:t>Professional supports include child welfare professionals, JPO, school </a:t>
            </a:r>
            <a:r>
              <a:rPr lang="en-US" sz="2200" dirty="0" smtClean="0"/>
              <a:t>professionals, </a:t>
            </a:r>
            <a:r>
              <a:rPr lang="en-US" sz="2200" dirty="0"/>
              <a:t>and behavioral health providers. </a:t>
            </a:r>
          </a:p>
        </p:txBody>
      </p:sp>
    </p:spTree>
    <p:extLst>
      <p:ext uri="{BB962C8B-B14F-4D97-AF65-F5344CB8AC3E}">
        <p14:creationId xmlns:p14="http://schemas.microsoft.com/office/powerpoint/2010/main" val="189436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Name 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smtClean="0"/>
              <a:t>  Upper left:                                            </a:t>
            </a:r>
            <a:r>
              <a:rPr lang="en-US" b="1" dirty="0" smtClean="0"/>
              <a:t>Upper right:</a:t>
            </a:r>
          </a:p>
          <a:p>
            <a:pPr marL="0" lvl="0" indent="0">
              <a:buNone/>
            </a:pPr>
            <a:r>
              <a:rPr lang="en-US" dirty="0" smtClean="0"/>
              <a:t>County/agency 		                  Your current position </a:t>
            </a:r>
          </a:p>
          <a:p>
            <a:pPr marL="0" indent="0">
              <a:buNone/>
            </a:pPr>
            <a:r>
              <a:rPr lang="en-US" dirty="0" smtClean="0"/>
              <a:t>at which you work	                              in the agency</a:t>
            </a:r>
          </a:p>
          <a:p>
            <a:pPr lvl="0"/>
            <a:endParaRPr lang="en-US" dirty="0" smtClean="0"/>
          </a:p>
          <a:p>
            <a:pPr marL="0" lvl="0" indent="0" algn="ctr">
              <a:buNone/>
            </a:pPr>
            <a:r>
              <a:rPr lang="en-US" b="1" dirty="0" smtClean="0"/>
              <a:t>Center:</a:t>
            </a:r>
          </a:p>
          <a:p>
            <a:pPr marL="0" lvl="0" indent="0" algn="ctr">
              <a:buNone/>
            </a:pPr>
            <a:r>
              <a:rPr lang="en-US" dirty="0" smtClean="0"/>
              <a:t>Name </a:t>
            </a:r>
          </a:p>
          <a:p>
            <a:pPr lvl="0"/>
            <a:endParaRPr lang="en-US" dirty="0" smtClean="0"/>
          </a:p>
          <a:p>
            <a:pPr marL="0" lvl="0" indent="0" algn="ctr">
              <a:buNone/>
            </a:pPr>
            <a:r>
              <a:rPr lang="en-US" b="1" dirty="0" smtClean="0"/>
              <a:t>Back :  </a:t>
            </a:r>
          </a:p>
          <a:p>
            <a:pPr marL="0" lvl="0" indent="0" algn="ctr">
              <a:buNone/>
            </a:pPr>
            <a:r>
              <a:rPr lang="en-US" dirty="0" smtClean="0"/>
              <a:t>One thing that you would like </a:t>
            </a:r>
          </a:p>
          <a:p>
            <a:pPr marL="0" lvl="0" indent="0" algn="ctr">
              <a:buNone/>
            </a:pPr>
            <a:r>
              <a:rPr lang="en-US" dirty="0" smtClean="0"/>
              <a:t>to learn from this training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BD697-C650-4553-8269-3DAFA0DE6DB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1850645"/>
            <a:ext cx="7772400" cy="1500187"/>
          </a:xfrm>
        </p:spPr>
        <p:txBody>
          <a:bodyPr/>
          <a:lstStyle/>
          <a:p>
            <a:r>
              <a:rPr lang="en-US" sz="3200" b="1" dirty="0" smtClean="0"/>
              <a:t>Section IX: After the Meeting: Plan Follow-up/Meeting Follow-up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CEB9F7-E20C-4A9F-A27B-04456B6CAFA0}" type="slidenum">
              <a:rPr lang="en-US" smtClean="0"/>
              <a:pPr>
                <a:defRPr/>
              </a:pPr>
              <a:t>30</a:t>
            </a:fld>
            <a:endParaRPr lang="en-US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80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1889282"/>
            <a:ext cx="7772400" cy="1500187"/>
          </a:xfrm>
        </p:spPr>
        <p:txBody>
          <a:bodyPr/>
          <a:lstStyle/>
          <a:p>
            <a:r>
              <a:rPr lang="en-US" sz="3200" b="1" dirty="0" smtClean="0"/>
              <a:t>Section X: Mock Family Group Decision Making Meeting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CEB9F7-E20C-4A9F-A27B-04456B6CAFA0}" type="slidenum">
              <a:rPr lang="en-US" smtClean="0"/>
              <a:pPr>
                <a:defRPr/>
              </a:pPr>
              <a:t>31</a:t>
            </a:fld>
            <a:endParaRPr lang="en-US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39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1837766"/>
            <a:ext cx="7772400" cy="1500187"/>
          </a:xfrm>
        </p:spPr>
        <p:txBody>
          <a:bodyPr/>
          <a:lstStyle/>
          <a:p>
            <a:r>
              <a:rPr lang="en-US" sz="3200" b="1" dirty="0" smtClean="0"/>
              <a:t>Section XI: Wrap-up and Evaluation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CEB9F7-E20C-4A9F-A27B-04456B6CAFA0}" type="slidenum">
              <a:rPr lang="en-US" smtClean="0"/>
              <a:pPr>
                <a:defRPr/>
              </a:pPr>
              <a:t>32</a:t>
            </a:fld>
            <a:endParaRPr lang="en-US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2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 and Answers</a:t>
            </a:r>
            <a:endParaRPr lang="en-US" dirty="0"/>
          </a:p>
        </p:txBody>
      </p:sp>
      <p:pic>
        <p:nvPicPr>
          <p:cNvPr id="6" name="Picture 2" descr="C:\Documents and Settings\gene.PACBT\Local Settings\Temporary Internet Files\Content.IE5\O6BWH0J3\MP90043953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3825" y="2156936"/>
            <a:ext cx="6400800" cy="344424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0368A-7D38-4F4C-93BB-B28EF5ED9C20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gene\Local Settings\Temporary Internet Files\Content.IE5\4QO0KRW2\MP900448441[1]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t="4900" r="602" b="11567"/>
          <a:stretch>
            <a:fillRect/>
          </a:stretch>
        </p:blipFill>
        <p:spPr bwMode="auto">
          <a:xfrm>
            <a:off x="1600200" y="1219200"/>
            <a:ext cx="5791200" cy="4953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Day I:</a:t>
            </a:r>
          </a:p>
          <a:p>
            <a:pPr lvl="1"/>
            <a:r>
              <a:rPr lang="en-US" dirty="0" smtClean="0"/>
              <a:t>Welcome and Introductions</a:t>
            </a:r>
          </a:p>
          <a:p>
            <a:pPr lvl="1"/>
            <a:r>
              <a:rPr lang="en-US" dirty="0" smtClean="0"/>
              <a:t>Review of Family Group Decision Making(FGDM): </a:t>
            </a:r>
            <a:r>
              <a:rPr lang="en-US" dirty="0" smtClean="0"/>
              <a:t>Part </a:t>
            </a:r>
            <a:r>
              <a:rPr lang="en-US" dirty="0" smtClean="0"/>
              <a:t>I </a:t>
            </a:r>
          </a:p>
          <a:p>
            <a:pPr lvl="1"/>
            <a:r>
              <a:rPr lang="en-US" dirty="0" smtClean="0"/>
              <a:t>Preparing for the Meeting: </a:t>
            </a:r>
            <a:r>
              <a:rPr lang="en-US" dirty="0" smtClean="0"/>
              <a:t>Working </a:t>
            </a:r>
            <a:r>
              <a:rPr lang="en-US" dirty="0" smtClean="0"/>
              <a:t>with Families </a:t>
            </a:r>
          </a:p>
          <a:p>
            <a:pPr lvl="1"/>
            <a:r>
              <a:rPr lang="en-US" dirty="0" smtClean="0"/>
              <a:t>Preparing for the Meeting: </a:t>
            </a:r>
            <a:r>
              <a:rPr lang="en-US" dirty="0" smtClean="0"/>
              <a:t>The </a:t>
            </a:r>
            <a:r>
              <a:rPr lang="en-US" dirty="0" smtClean="0"/>
              <a:t>Delicate Balance of Coordinating</a:t>
            </a:r>
          </a:p>
          <a:p>
            <a:pPr lvl="1"/>
            <a:r>
              <a:rPr lang="en-US" dirty="0" smtClean="0"/>
              <a:t>Preparing for the Meeting: </a:t>
            </a:r>
            <a:r>
              <a:rPr lang="en-US" dirty="0" smtClean="0"/>
              <a:t>Working </a:t>
            </a:r>
            <a:r>
              <a:rPr lang="en-US" dirty="0" smtClean="0"/>
              <a:t>with Service Providers (Continued to Day 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0368A-7D38-4F4C-93BB-B28EF5ED9C2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8229600" y="5867400"/>
            <a:ext cx="441960" cy="152399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gene\Local Settings\Temporary Internet Files\Content.IE5\4QO0KRW2\MP900448441[1]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t="4900" r="602" b="11567"/>
          <a:stretch>
            <a:fillRect/>
          </a:stretch>
        </p:blipFill>
        <p:spPr bwMode="auto">
          <a:xfrm>
            <a:off x="1600200" y="1219200"/>
            <a:ext cx="5791200" cy="4953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Day II:</a:t>
            </a:r>
          </a:p>
          <a:p>
            <a:pPr lvl="1"/>
            <a:r>
              <a:rPr lang="en-US" dirty="0" smtClean="0"/>
              <a:t>Preparing for the Meeting: </a:t>
            </a:r>
            <a:r>
              <a:rPr lang="en-US" dirty="0" smtClean="0"/>
              <a:t>Working </a:t>
            </a:r>
            <a:r>
              <a:rPr lang="en-US" dirty="0" smtClean="0"/>
              <a:t>with Service Providers (Continued from Day 1)</a:t>
            </a:r>
          </a:p>
          <a:p>
            <a:pPr lvl="1"/>
            <a:r>
              <a:rPr lang="en-US" dirty="0" smtClean="0"/>
              <a:t>The Meeting: </a:t>
            </a:r>
            <a:r>
              <a:rPr lang="en-US" dirty="0" smtClean="0"/>
              <a:t>Phase </a:t>
            </a:r>
            <a:r>
              <a:rPr lang="en-US" dirty="0" smtClean="0"/>
              <a:t>I &amp; Phase II</a:t>
            </a:r>
          </a:p>
          <a:p>
            <a:pPr lvl="1"/>
            <a:r>
              <a:rPr lang="en-US" dirty="0" smtClean="0"/>
              <a:t>The Meeting: </a:t>
            </a:r>
            <a:r>
              <a:rPr lang="en-US" dirty="0" smtClean="0"/>
              <a:t>Phase </a:t>
            </a:r>
            <a:r>
              <a:rPr lang="en-US" dirty="0" smtClean="0"/>
              <a:t>III</a:t>
            </a:r>
          </a:p>
          <a:p>
            <a:pPr lvl="1"/>
            <a:r>
              <a:rPr lang="en-US" dirty="0" smtClean="0"/>
              <a:t>The Meeting: </a:t>
            </a:r>
            <a:r>
              <a:rPr lang="en-US" dirty="0" smtClean="0"/>
              <a:t>Phase </a:t>
            </a:r>
            <a:r>
              <a:rPr lang="en-US" dirty="0" smtClean="0"/>
              <a:t>IV</a:t>
            </a:r>
          </a:p>
          <a:p>
            <a:pPr lvl="1"/>
            <a:r>
              <a:rPr lang="en-US" dirty="0" smtClean="0"/>
              <a:t>After the Meeting:  </a:t>
            </a:r>
            <a:r>
              <a:rPr lang="en-US" dirty="0" err="1" smtClean="0"/>
              <a:t>lan</a:t>
            </a:r>
            <a:r>
              <a:rPr lang="en-US" dirty="0" smtClean="0"/>
              <a:t> </a:t>
            </a:r>
            <a:r>
              <a:rPr lang="en-US" dirty="0" smtClean="0"/>
              <a:t>Follow-up/Meeting Follow-up</a:t>
            </a:r>
          </a:p>
          <a:p>
            <a:pPr lvl="1"/>
            <a:r>
              <a:rPr lang="en-US" dirty="0" smtClean="0"/>
              <a:t>Mock Family Group Decision Making Meeting</a:t>
            </a:r>
          </a:p>
          <a:p>
            <a:pPr lvl="1"/>
            <a:r>
              <a:rPr lang="en-US" dirty="0" smtClean="0"/>
              <a:t>Wrap-up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0368A-7D38-4F4C-93BB-B28EF5ED9C2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Competency and Learning Objectives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Competency</a:t>
            </a:r>
          </a:p>
          <a:p>
            <a:pPr lvl="1"/>
            <a:r>
              <a:rPr lang="en-US" dirty="0" smtClean="0"/>
              <a:t>207-4</a:t>
            </a:r>
            <a:r>
              <a:rPr lang="en-US" dirty="0" smtClean="0"/>
              <a:t>: </a:t>
            </a:r>
            <a:r>
              <a:rPr lang="en-US" dirty="0" smtClean="0"/>
              <a:t>The child welfare professional can use assessment data to collaboratively develop an appropriate, culturally competent case plan with the family, and can develop and link supportive family and community resources.</a:t>
            </a:r>
          </a:p>
          <a:p>
            <a:r>
              <a:rPr lang="en-US" dirty="0" smtClean="0"/>
              <a:t>Learning Objectives</a:t>
            </a:r>
          </a:p>
          <a:p>
            <a:pPr lvl="1"/>
            <a:r>
              <a:rPr lang="en-US" dirty="0" smtClean="0"/>
              <a:t>Participants will be able to:</a:t>
            </a:r>
          </a:p>
          <a:p>
            <a:pPr lvl="2"/>
            <a:r>
              <a:rPr lang="en-US" dirty="0" smtClean="0"/>
              <a:t>Coordinate the FGDM process; and</a:t>
            </a:r>
          </a:p>
          <a:p>
            <a:pPr lvl="2"/>
            <a:r>
              <a:rPr lang="en-US" dirty="0" smtClean="0"/>
              <a:t>Facilitate an FGDM meeting.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0368A-7D38-4F4C-93BB-B28EF5ED9C2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098" name="Picture 2" descr="MC90036765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343400"/>
            <a:ext cx="1972616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Strengths 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an interviewer, interviewee, and an observer.</a:t>
            </a:r>
          </a:p>
          <a:p>
            <a:r>
              <a:rPr lang="en-US" dirty="0" smtClean="0"/>
              <a:t>The interviewer should solicit three strengths from the interviewee, writing each strength on a separate 3x5 index card. </a:t>
            </a:r>
            <a:r>
              <a:rPr lang="en-US" dirty="0" smtClean="0"/>
              <a:t>The </a:t>
            </a:r>
            <a:r>
              <a:rPr lang="en-US" dirty="0" smtClean="0"/>
              <a:t>interview should take 2 to 3 minutes. The observer should observe the interaction between the other two and take note of how the interaction occurs. </a:t>
            </a:r>
            <a:r>
              <a:rPr lang="en-US" dirty="0" smtClean="0"/>
              <a:t>When </a:t>
            </a:r>
            <a:r>
              <a:rPr lang="en-US" dirty="0" smtClean="0"/>
              <a:t>the interview is complete, take 2 to 3 minutes to process how the activity felt.</a:t>
            </a:r>
          </a:p>
          <a:p>
            <a:r>
              <a:rPr lang="en-US" dirty="0" smtClean="0"/>
              <a:t>Rotate roles (i.e., interviewer, interviewee, and observer) clockwise until each person at the table has had the opportunity to fill each of the roles, allowing 2 to 3 minutes for each interview.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BD697-C650-4553-8269-3DAFA0DE6DB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3708057"/>
            <a:ext cx="7772400" cy="12946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1889282"/>
            <a:ext cx="7772400" cy="1500187"/>
          </a:xfrm>
        </p:spPr>
        <p:txBody>
          <a:bodyPr/>
          <a:lstStyle/>
          <a:p>
            <a:r>
              <a:rPr lang="en-US" sz="3200" b="1" dirty="0" smtClean="0"/>
              <a:t>Section II: Review of Introduction of Family Group Decision Making (FGDM): Part 1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8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4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7" y="1021971"/>
            <a:ext cx="8229600" cy="591671"/>
          </a:xfrm>
        </p:spPr>
        <p:txBody>
          <a:bodyPr/>
          <a:lstStyle/>
          <a:p>
            <a:r>
              <a:rPr lang="en-US" dirty="0" smtClean="0"/>
              <a:t>Family Group Decision Making (FGDM):  Part I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5" y="1842241"/>
            <a:ext cx="8247888" cy="4881284"/>
          </a:xfrm>
        </p:spPr>
        <p:txBody>
          <a:bodyPr/>
          <a:lstStyle/>
          <a:p>
            <a:pPr lvl="0"/>
            <a:r>
              <a:rPr lang="en-US" dirty="0" smtClean="0"/>
              <a:t>What are the four stages of the FGDM process?</a:t>
            </a:r>
          </a:p>
          <a:p>
            <a:r>
              <a:rPr lang="en-US" dirty="0" smtClean="0"/>
              <a:t>What are the six questions to consider when “Stacking for Success”?</a:t>
            </a:r>
          </a:p>
          <a:p>
            <a:pPr lvl="0"/>
            <a:r>
              <a:rPr lang="en-US" dirty="0" smtClean="0"/>
              <a:t>What parties are involved in the FGDM process?  </a:t>
            </a:r>
          </a:p>
          <a:p>
            <a:pPr lvl="1"/>
            <a:r>
              <a:rPr lang="en-US" dirty="0" smtClean="0"/>
              <a:t>For each party, offer two to three things for which that party is responsible.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BD697-C650-4553-8269-3DAFA0DE6DB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 Presentation Template 08171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Osaka"/>
        <a:cs typeface=""/>
      </a:majorFont>
      <a:minorFont>
        <a:latin typeface="Georgia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1d65098-8ef3-4d2d-9eb9-bcd24ea44e49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1F5F3140ACFC4B999548D0C4FE20A1" ma:contentTypeVersion="12" ma:contentTypeDescription="Create a new document." ma:contentTypeScope="" ma:versionID="926697512a696002d44355a6701c6d04">
  <xsd:schema xmlns:xsd="http://www.w3.org/2001/XMLSchema" xmlns:xs="http://www.w3.org/2001/XMLSchema" xmlns:p="http://schemas.microsoft.com/office/2006/metadata/properties" xmlns:ns2="0f708cff-2e9b-4f08-bc58-c81d1a4fe008" xmlns:ns3="11d65098-8ef3-4d2d-9eb9-bcd24ea44e49" targetNamespace="http://schemas.microsoft.com/office/2006/metadata/properties" ma:root="true" ma:fieldsID="8ce25ec9c18ed7c0d308f78bbb8a02c6" ns2:_="" ns3:_="">
    <xsd:import namespace="0f708cff-2e9b-4f08-bc58-c81d1a4fe008"/>
    <xsd:import namespace="11d65098-8ef3-4d2d-9eb9-bcd24ea44e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708cff-2e9b-4f08-bc58-c81d1a4fe0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65098-8ef3-4d2d-9eb9-bcd24ea44e4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008E12-ECE6-474F-86B2-614ECE76C7E7}">
  <ds:schemaRefs>
    <ds:schemaRef ds:uri="http://schemas.microsoft.com/office/infopath/2007/PartnerControls"/>
    <ds:schemaRef ds:uri="dfc80c4b-6fa3-477c-9f87-410f15734463"/>
    <ds:schemaRef ds:uri="http://schemas.microsoft.com/office/2006/documentManagement/types"/>
    <ds:schemaRef ds:uri="http://purl.org/dc/terms/"/>
    <ds:schemaRef ds:uri="http://www.w3.org/XML/1998/namespace"/>
    <ds:schemaRef ds:uri="071c875f-9e36-463c-b368-5c5870634cf2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8FFC0CD-2101-4804-82B2-2496071CBA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BCD15D-2C37-4F55-A29E-8EB408D741C8}"/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 Template 081711</Template>
  <TotalTime>9719</TotalTime>
  <Words>983</Words>
  <Application>Microsoft Office PowerPoint</Application>
  <PresentationFormat>On-screen Show (4:3)</PresentationFormat>
  <Paragraphs>178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ＭＳ Ｐゴシック</vt:lpstr>
      <vt:lpstr>Arial</vt:lpstr>
      <vt:lpstr>Calibri</vt:lpstr>
      <vt:lpstr>Georgia</vt:lpstr>
      <vt:lpstr>Osaka</vt:lpstr>
      <vt:lpstr>Times New Roman</vt:lpstr>
      <vt:lpstr>PowerPoint Presentation Template 081711</vt:lpstr>
      <vt:lpstr>PowerPoint Presentation</vt:lpstr>
      <vt:lpstr>PowerPoint Presentation</vt:lpstr>
      <vt:lpstr>Name Tents</vt:lpstr>
      <vt:lpstr>Agenda</vt:lpstr>
      <vt:lpstr>Agenda</vt:lpstr>
      <vt:lpstr>Competency and Learning Objectives</vt:lpstr>
      <vt:lpstr>Strengths Interview</vt:lpstr>
      <vt:lpstr>PowerPoint Presentation</vt:lpstr>
      <vt:lpstr>Family Group Decision Making (FGDM):  Part I Review</vt:lpstr>
      <vt:lpstr>Learning Objectives from Part I (Overview of FGDM)</vt:lpstr>
      <vt:lpstr>PowerPoint Presentation</vt:lpstr>
      <vt:lpstr>Coordinator’s Initial Meeting with the Referral Source</vt:lpstr>
      <vt:lpstr>How to Engage Children</vt:lpstr>
      <vt:lpstr>Tools for Discovering Connections</vt:lpstr>
      <vt:lpstr>PowerPoint Presentation</vt:lpstr>
      <vt:lpstr>The Delicate Balance of Coordinating</vt:lpstr>
      <vt:lpstr>PowerPoint Presentation</vt:lpstr>
      <vt:lpstr>A Good Purpose Statement…</vt:lpstr>
      <vt:lpstr>Pre-Conference</vt:lpstr>
      <vt:lpstr>Service Provider Responsibilities</vt:lpstr>
      <vt:lpstr>PowerPoint Presentation</vt:lpstr>
      <vt:lpstr>PowerPoint Presentation</vt:lpstr>
      <vt:lpstr>PowerPoint Presentation</vt:lpstr>
      <vt:lpstr>Underlying Concerns</vt:lpstr>
      <vt:lpstr>PowerPoint Presentation</vt:lpstr>
      <vt:lpstr>PowerPoint Presentation</vt:lpstr>
      <vt:lpstr>PowerPoint Presentation</vt:lpstr>
      <vt:lpstr>PowerPoint Presentation</vt:lpstr>
      <vt:lpstr>What Participants Think: Recommendations and Safety</vt:lpstr>
      <vt:lpstr>PowerPoint Presentation</vt:lpstr>
      <vt:lpstr>PowerPoint Presentation</vt:lpstr>
      <vt:lpstr>PowerPoint Presentation</vt:lpstr>
      <vt:lpstr>Questions and Answers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Eugene L. Detter</dc:creator>
  <cp:keywords>Templates</cp:keywords>
  <cp:lastModifiedBy>Merovich, Andrea Michelle Albert</cp:lastModifiedBy>
  <cp:revision>685</cp:revision>
  <dcterms:created xsi:type="dcterms:W3CDTF">2011-08-23T15:35:23Z</dcterms:created>
  <dcterms:modified xsi:type="dcterms:W3CDTF">2020-06-24T14:56:11Z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0x010100061F5F3140ACFC4B999548D0C4FE20A1</vt:lpwstr>
  </property>
  <property fmtid="{D5CDD505-2E9C-101B-9397-08002B2CF9AE}" pid="3" name="Order">
    <vt:r8>20701300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